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34"/>
  </p:notesMasterIdLst>
  <p:sldIdLst>
    <p:sldId id="256" r:id="rId5"/>
    <p:sldId id="268" r:id="rId6"/>
    <p:sldId id="281" r:id="rId7"/>
    <p:sldId id="317" r:id="rId8"/>
    <p:sldId id="318" r:id="rId9"/>
    <p:sldId id="283" r:id="rId10"/>
    <p:sldId id="337" r:id="rId11"/>
    <p:sldId id="332" r:id="rId12"/>
    <p:sldId id="334" r:id="rId13"/>
    <p:sldId id="336" r:id="rId14"/>
    <p:sldId id="338" r:id="rId15"/>
    <p:sldId id="270" r:id="rId16"/>
    <p:sldId id="316" r:id="rId17"/>
    <p:sldId id="315" r:id="rId18"/>
    <p:sldId id="326" r:id="rId19"/>
    <p:sldId id="274" r:id="rId20"/>
    <p:sldId id="279" r:id="rId21"/>
    <p:sldId id="327" r:id="rId22"/>
    <p:sldId id="331" r:id="rId23"/>
    <p:sldId id="341" r:id="rId24"/>
    <p:sldId id="303" r:id="rId25"/>
    <p:sldId id="308" r:id="rId26"/>
    <p:sldId id="302" r:id="rId27"/>
    <p:sldId id="275" r:id="rId28"/>
    <p:sldId id="278" r:id="rId29"/>
    <p:sldId id="329" r:id="rId30"/>
    <p:sldId id="340" r:id="rId31"/>
    <p:sldId id="288" r:id="rId32"/>
    <p:sldId id="287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222548-1A7D-F86E-CCDE-A96D0DBE039F}" name="Daniel Roulier" initials="DR" userId="S::daniel.roulier@infrakom.ch::44c6d177-5485-46e0-8f48-8a652aaae687" providerId="AD"/>
  <p188:author id="{91D93667-13EA-977D-65D8-14506294BFF3}" name="Knobel Stephan, TVS TAB" initials="SK" userId="S::Stephan.Knobel@BERN.CH::82162fd8-9d70-42ca-96f1-ed5a0bdfdcfd" providerId="AD"/>
  <p188:author id="{11D930AC-9322-C086-279B-04DCB15E3312}" name="Sandra Gysi" initials="" userId="S::sandra.gysi@infrakom.ch::682abac6-73eb-4508-90d7-4e9be0c8c7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60"/>
    <a:srgbClr val="97D093"/>
    <a:srgbClr val="88DFBB"/>
    <a:srgbClr val="AFE1B0"/>
    <a:srgbClr val="AFE1BE"/>
    <a:srgbClr val="00FA00"/>
    <a:srgbClr val="00FB92"/>
    <a:srgbClr val="00A532"/>
    <a:srgbClr val="EB0026"/>
    <a:srgbClr val="00A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1A42B-5E32-E845-BDD9-02779021B288}" v="19" dt="2026-04-30T15:51:36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2"/>
    <p:restoredTop sz="78836"/>
  </p:normalViewPr>
  <p:slideViewPr>
    <p:cSldViewPr snapToGrid="0">
      <p:cViewPr varScale="1">
        <p:scale>
          <a:sx n="87" d="100"/>
          <a:sy n="87" d="100"/>
        </p:scale>
        <p:origin x="2022" y="84"/>
      </p:cViewPr>
      <p:guideLst>
        <p:guide orient="horz" pos="3385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0475-33BF-4FCB-AA97-D74C026DEDBA}" type="datetimeFigureOut">
              <a:rPr lang="de-CH" smtClean="0"/>
              <a:t>05.05.2026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8156D-0237-4B3A-88D3-A0B508CDD4B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444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175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F80F0-3BEC-0F5F-6AF8-900CDB169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C954C8-6B11-ED97-A160-42DFB9B2A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C6ECE02-A843-1EF1-36DC-AFD3EF35C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+mn-lt"/>
              </a:rPr>
              <a:t>Bei der Ausarbeitung der Projekte &gt; Berücksichtigung Inputs mit Rahmenbedingungen / Herausforderungen</a:t>
            </a:r>
            <a:endParaRPr lang="de-DE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Platzverhältnisse</a:t>
            </a:r>
            <a:r>
              <a:rPr lang="de-DE" dirty="0"/>
              <a:t>: </a:t>
            </a:r>
            <a:r>
              <a:rPr lang="de-DE" sz="1200" dirty="0">
                <a:solidFill>
                  <a:schemeClr val="tx1"/>
                </a:solidFill>
              </a:rPr>
              <a:t>Im Boden befinden sich viele Werkleitungen. Daher ist es schwierig, Standorte für neue Bäume zu finden.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dirty="0">
                <a:solidFill>
                  <a:schemeClr val="tx1"/>
                </a:solidFill>
              </a:rPr>
              <a:t>Situation Parkplätze: </a:t>
            </a:r>
            <a:r>
              <a:rPr lang="de-DE" sz="1200" dirty="0">
                <a:solidFill>
                  <a:schemeClr val="tx1"/>
                </a:solidFill>
              </a:rPr>
              <a:t>Zudem brauchen die </a:t>
            </a:r>
            <a:r>
              <a:rPr lang="de-DE" sz="1200" dirty="0" err="1">
                <a:solidFill>
                  <a:schemeClr val="tx1"/>
                </a:solidFill>
              </a:rPr>
              <a:t>Aufwertungsmassnahmen</a:t>
            </a:r>
            <a:r>
              <a:rPr lang="de-DE" sz="1200" dirty="0">
                <a:solidFill>
                  <a:schemeClr val="tx1"/>
                </a:solidFill>
              </a:rPr>
              <a:t>, wie neue Bäume, entsiegelte </a:t>
            </a:r>
            <a:r>
              <a:rPr lang="de-DE" sz="1200" dirty="0" err="1">
                <a:solidFill>
                  <a:schemeClr val="tx1"/>
                </a:solidFill>
              </a:rPr>
              <a:t>Strassen</a:t>
            </a:r>
            <a:r>
              <a:rPr lang="de-DE" sz="1200" dirty="0">
                <a:solidFill>
                  <a:schemeClr val="tx1"/>
                </a:solidFill>
              </a:rPr>
              <a:t> und Begegnungszonen auch oberirdisch Platz. </a:t>
            </a:r>
            <a:r>
              <a:rPr lang="de-CH" sz="1200" dirty="0">
                <a:solidFill>
                  <a:schemeClr val="tx1"/>
                </a:solidFill>
              </a:rPr>
              <a:t>Das bedeutet, dass punktuell einzelne Parkplätze wegfallen. Abbau von PP wird zurückhaltend erfolgen. In den Bauplänen ist ersichtlich, ob und wo vereinzelt PP wegfallen. </a:t>
            </a:r>
            <a:r>
              <a:rPr lang="de-CH" sz="12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Dabei wird auch geprüft, welche Ersatzparkplätze wo realisiert werden könnten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dirty="0">
                <a:solidFill>
                  <a:schemeClr val="tx1"/>
                </a:solidFill>
              </a:rPr>
              <a:t>Entwässerung: </a:t>
            </a:r>
            <a:r>
              <a:rPr lang="de-DE" sz="1200" dirty="0">
                <a:solidFill>
                  <a:schemeClr val="tx1"/>
                </a:solidFill>
              </a:rPr>
              <a:t>Bei der Entsiegelung von Flächen ist der Gewässerschutz zu beachten.</a:t>
            </a:r>
          </a:p>
          <a:p>
            <a:pPr algn="l">
              <a:lnSpc>
                <a:spcPts val="1880"/>
              </a:lnSpc>
            </a:pPr>
            <a:r>
              <a:rPr lang="de-CH" sz="1200" u="sng" noProof="0" dirty="0">
                <a:solidFill>
                  <a:schemeClr val="tx1"/>
                </a:solidFill>
              </a:rPr>
              <a:t>Provisorisch asphaltierte Strassen: S</a:t>
            </a:r>
            <a:r>
              <a:rPr lang="de-CH" sz="1200" noProof="0" dirty="0">
                <a:solidFill>
                  <a:schemeClr val="tx1"/>
                </a:solidFill>
              </a:rPr>
              <a:t>trassen, in denen der Fernwärmeausbau abgeschlossen ist und Aufwertungsmassnahmen geplant sind, werden nach Möglichkeit provisorisch asphaltiert.</a:t>
            </a:r>
          </a:p>
          <a:p>
            <a:pPr marL="0" marR="0" lvl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noProof="0" dirty="0">
                <a:solidFill>
                  <a:schemeClr val="tx1"/>
                </a:solidFill>
              </a:rPr>
              <a:t>Zwei Bewilligungsverfahren</a:t>
            </a:r>
            <a:r>
              <a:rPr lang="de-CH" sz="1200" noProof="0" dirty="0">
                <a:solidFill>
                  <a:schemeClr val="tx1"/>
                </a:solidFill>
              </a:rPr>
              <a:t>: </a:t>
            </a:r>
            <a:r>
              <a:rPr lang="de-DE" sz="1200" dirty="0">
                <a:solidFill>
                  <a:schemeClr val="tx1"/>
                </a:solidFill>
              </a:rPr>
              <a:t>Für die Sanierung der Werkleitungen und die </a:t>
            </a:r>
            <a:r>
              <a:rPr lang="de-DE" sz="1200" dirty="0" err="1">
                <a:solidFill>
                  <a:schemeClr val="tx1"/>
                </a:solidFill>
              </a:rPr>
              <a:t>Aufwertungsmassnahmen</a:t>
            </a:r>
            <a:r>
              <a:rPr lang="de-DE" sz="1200" dirty="0">
                <a:solidFill>
                  <a:schemeClr val="tx1"/>
                </a:solidFill>
              </a:rPr>
              <a:t> sind zwei unterschiedliche Bewilligungsverfahren nötig. </a:t>
            </a:r>
          </a:p>
          <a:p>
            <a:pPr algn="l">
              <a:lnSpc>
                <a:spcPts val="1880"/>
              </a:lnSpc>
            </a:pPr>
            <a:r>
              <a:rPr lang="de-CH" sz="1200" u="sng" noProof="0" dirty="0"/>
              <a:t>Budget</a:t>
            </a:r>
            <a:r>
              <a:rPr lang="de-CH" sz="1200" noProof="0" dirty="0"/>
              <a:t>: </a:t>
            </a:r>
            <a:r>
              <a:rPr lang="de-DE" sz="1200" dirty="0">
                <a:solidFill>
                  <a:schemeClr val="tx1"/>
                </a:solidFill>
              </a:rPr>
              <a:t>Fixer Kostenrahmen während Planungsprozess, Gewährleistung einer möglichst hohen Qualität sowie Funktionalität, ausgewogene Balance zwischen Kosten, Qualität und Leistung, muss ausreichen für Planung UND Umsetzung</a:t>
            </a:r>
          </a:p>
          <a:p>
            <a:pPr algn="l">
              <a:lnSpc>
                <a:spcPts val="1880"/>
              </a:lnSpc>
            </a:pPr>
            <a:endParaRPr lang="de-CH" sz="120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40DB1D-31FA-9523-259E-A3F4424417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3644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Das ist der aktuelle Stand der Ausbau Fernwärme ewb: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Drei Perimeter im QBB-Gebiet: Bümpliz, Kleefeld und Bethlehem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Unterschiedlicher Stand der Arbeiten durch ewb</a:t>
            </a:r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  <a:p>
            <a:pPr marL="171450" indent="-171450">
              <a:buFont typeface="Wingdings" pitchFamily="2" charset="2"/>
              <a:buChar char="§"/>
            </a:pPr>
            <a:r>
              <a:rPr lang="de-DE" i="1" dirty="0"/>
              <a:t>Details auf nächster Folie</a:t>
            </a:r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0453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F8DB-2A33-13F6-33E9-7A39EF23A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C13EC1-14FD-5D22-DEEF-29088905E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F955F1-A1DA-0014-C6AD-2EA22B495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C5C722-2BF3-77A8-98B7-6EBD3EC10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90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18284-FA1C-29AA-F77D-83AFFA1C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6D26B9-BE2A-461C-1484-2C689F225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8DF9C5-6402-E68E-F837-67AEF0946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66F046-1CDF-5574-AC0B-84982B9B0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292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5267-4741-A672-54BE-3540ED15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731D73-05A5-46B3-3E53-D804DB5E2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17246E9-35DD-DE81-FED0-FFE1778EF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24AD98-5A3F-EC29-57C5-1C91CE04C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941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5782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574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0881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7EF08-D2D6-4301-D830-A9922B912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8B14F6D-2924-05C2-1577-976820848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32276AD-7A6F-CDAC-44AA-AFA5CF058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C169A5-C221-FFBB-B729-95868ECAA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5652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5C461-47F5-6E03-E2D1-623039ACC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A37850-9C50-F955-BCD5-BDF27C8D3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38E7E6-D7BD-1A58-8437-8C6D6A24E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Hinweis für die kommenden 45 - 60 Minuten: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Erklärungen pro Plan durch die Planer / TBA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Inputs mittels Post-Its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Hinweis, weiteres Vorgehen am Schluss plus Fragemöglichkeiten im Plenum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9301B3-3085-4A91-5603-B267B8B0E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49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itchFamily="2" charset="2"/>
              <a:buChar char="§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344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DEFAC-D9B0-7E69-215E-605604441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1E5A33-8114-AB02-0F72-FEAFB93B0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DAC71C-108D-51DC-2112-9AE65D221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Moderation durch </a:t>
            </a:r>
            <a:r>
              <a:rPr lang="de-DE" dirty="0">
                <a:solidFill>
                  <a:srgbClr val="FF0000"/>
                </a:solidFill>
              </a:rPr>
              <a:t>Sandra Gysi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Gibt es noch Fragen aus dem Plenum?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Wenn ja, bitte stellen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Wenn nein &gt; überleiten zur Kommunikation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C29548-D2E9-C716-8C73-B8FCDDC05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6399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B2C96-A80D-7C81-6016-A5B9E7D3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E892398-9027-9D5D-8ADF-1498B7CA7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8E5563-D464-0DC7-77B9-A8040D5BB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Gerne zeigen wir auf, wie Sie auch zukünftig über die Aufwertungsmassnahmen informiert bleiben.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117F98-5FCF-77AC-C73B-2E132ACB7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3615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Erwartungsmanagement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Daten können sich noch nach hinten verschieben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Einordnung weitere Termine (Baueingabe, </a:t>
            </a:r>
            <a:r>
              <a:rPr lang="de-DE" dirty="0" err="1"/>
              <a:t>Realisierng</a:t>
            </a:r>
            <a:r>
              <a:rPr lang="de-DE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1124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Website integriert auf der Seite von ewb zum Fernwärme Ausbau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Seite kann direkt über die URL erreicht werden oder via Kachel auf der ewb-Seite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ewb wird im Rahmen der Kommunikation zum Fernwärmeausbau </a:t>
            </a:r>
            <a:r>
              <a:rPr lang="de-DE" dirty="0" err="1"/>
              <a:t>regelmässig</a:t>
            </a:r>
            <a:r>
              <a:rPr lang="de-DE" dirty="0"/>
              <a:t> auf den aktuellen Stand der Aufwertungsmassnahmen verweisen und auch bei aktuellen Bauprojekten immer wieder Anwohnerinfos machen (z.B. mit Flyern)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Baustellen-Newsletter: Informationen zu spezifischen Bauarbeiten gibt es zusätzlich auch digital, wenn Sie den Baustellennewsletter von </a:t>
            </a:r>
            <a:r>
              <a:rPr lang="de-DE" dirty="0" err="1"/>
              <a:t>ewb</a:t>
            </a:r>
            <a:r>
              <a:rPr lang="de-DE" dirty="0"/>
              <a:t> abonnieren.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Heutige Präsentation wird auch auf dieser Seite abgespeichert &gt; unter Downloads (ab morgen Mittag verfügbar)</a:t>
            </a:r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9898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Sobald die öffentliche Auflage erfolgt ist, werden im Stadtplan der Stadt Bern unter „Klima/Energie“ die geplanten </a:t>
            </a:r>
            <a:r>
              <a:rPr lang="de-DE" dirty="0" err="1"/>
              <a:t>Massnahmen</a:t>
            </a:r>
            <a:r>
              <a:rPr lang="de-DE" dirty="0"/>
              <a:t> mit diesen Symbolen dargestellt: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violett geplant,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farbig so bald realisiert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660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1B11C-FF53-1060-E374-B7621239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1A2F5B-C0F9-EAF4-296F-9E1105601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828378-8448-4668-305F-40C78BC90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DB3B5A-4A4D-3632-B027-B4BC5D96D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2672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Sie im Nachgang zum heutigen Anlass oder auch später während den nächsten Phasen Fragen haben, zögern Sie nicht, uns zu schreiben.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Auf der Website ist der Kontakt auch aufgeführt.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0039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4153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endParaRPr lang="de-DE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54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145A3-F83D-3C98-7B45-B0CF961B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6EFE13-BD3C-A683-774F-2DD430384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EFF4AA8-2050-025A-F803-3008D1634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Projektfortschritt erklären (im Sinne einer kurzen </a:t>
            </a:r>
            <a:r>
              <a:rPr lang="de-DE" dirty="0" err="1"/>
              <a:t>Rekap</a:t>
            </a:r>
            <a:r>
              <a:rPr lang="de-DE" dirty="0"/>
              <a:t>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Ausbau Fernwärme ab 2020 durch ewb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Nutzen der Bauarbeiten „unter“ dem Boden für Aufwertungsmassnahmen „über“ dem Boden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Projekt „Aufwertungsmassnahmen im </a:t>
            </a:r>
            <a:r>
              <a:rPr lang="de-DE" dirty="0" err="1"/>
              <a:t>Strassenraum</a:t>
            </a:r>
            <a:r>
              <a:rPr lang="de-DE" dirty="0"/>
              <a:t>“ lanciert </a:t>
            </a:r>
            <a:r>
              <a:rPr lang="de-DE" i="1" dirty="0"/>
              <a:t>(&gt; mögliche </a:t>
            </a:r>
            <a:r>
              <a:rPr lang="de-DE" i="1" dirty="0" err="1"/>
              <a:t>Massnahmen</a:t>
            </a:r>
            <a:r>
              <a:rPr lang="de-DE" i="1" dirty="0"/>
              <a:t> folgen)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Abstimmung im Juni 2023: Mit 87% hohe Zustimmung zum Rahmenkredit von 48 Millionen Franken &gt; zugunsten Klima und Aufenthaltsqualität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de-DE" dirty="0"/>
              <a:t>Realisierung in drei Etappen &gt; nächste Folie</a:t>
            </a:r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  <a:p>
            <a:pPr marL="628650" lvl="1" indent="-171450">
              <a:buFont typeface="Wingdings" pitchFamily="2" charset="2"/>
              <a:buChar char="§"/>
            </a:pPr>
            <a:endParaRPr lang="de-DE" dirty="0"/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  <a:p>
            <a:pPr marL="171450" indent="-171450">
              <a:buFont typeface="Wingdings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67B14-0321-B7B1-9FB4-234FB0150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988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Alle Projekte durchlaufen die Phasen Machbarkeitsstudie, Vorprojekt, Bauprojekt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Planung ist aufgeteilt in sogenannte Planungspakete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Die Umsetzung soll zeitnah mit dem Ausbau Fernwärme der EWB erfolgen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Daher Aufteilung in drei Etappen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de-DE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720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742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CFB9-B6B1-764F-E911-E31F7C63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A14061-3977-C0C6-B9BA-CE9A09F4B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40C70B0-085B-CD41-99C7-E549CC605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1E154E-7176-347B-E105-C2DD5AD62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53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7214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+mn-lt"/>
              </a:rPr>
              <a:t>Bei der Ausarbeitung der Projekte &gt; Berücksichtigung Inputs mit Rahmenbedingungen / Herausforderungen</a:t>
            </a:r>
            <a:endParaRPr lang="de-DE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/>
              <a:t>Platzverhältnisse</a:t>
            </a:r>
            <a:r>
              <a:rPr lang="de-DE" dirty="0"/>
              <a:t>: </a:t>
            </a:r>
            <a:r>
              <a:rPr lang="de-DE" sz="1200" dirty="0">
                <a:solidFill>
                  <a:schemeClr val="tx1"/>
                </a:solidFill>
              </a:rPr>
              <a:t>Im Boden befinden sich viele Werkleitungen. Daher ist es schwierig, Standorte für neue Bäume zu finden.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dirty="0">
                <a:solidFill>
                  <a:schemeClr val="tx1"/>
                </a:solidFill>
              </a:rPr>
              <a:t>Situation Parkplätze: </a:t>
            </a:r>
            <a:r>
              <a:rPr lang="de-DE" sz="1200" dirty="0">
                <a:solidFill>
                  <a:schemeClr val="tx1"/>
                </a:solidFill>
              </a:rPr>
              <a:t>Zudem brauchen die </a:t>
            </a:r>
            <a:r>
              <a:rPr lang="de-DE" sz="1200" dirty="0" err="1">
                <a:solidFill>
                  <a:schemeClr val="tx1"/>
                </a:solidFill>
              </a:rPr>
              <a:t>Aufwertungsmassnahmen</a:t>
            </a:r>
            <a:r>
              <a:rPr lang="de-DE" sz="1200" dirty="0">
                <a:solidFill>
                  <a:schemeClr val="tx1"/>
                </a:solidFill>
              </a:rPr>
              <a:t>, wie neue Bäume, entsiegelte </a:t>
            </a:r>
            <a:r>
              <a:rPr lang="de-DE" sz="1200" dirty="0" err="1">
                <a:solidFill>
                  <a:schemeClr val="tx1"/>
                </a:solidFill>
              </a:rPr>
              <a:t>Strassen</a:t>
            </a:r>
            <a:r>
              <a:rPr lang="de-DE" sz="1200" dirty="0">
                <a:solidFill>
                  <a:schemeClr val="tx1"/>
                </a:solidFill>
              </a:rPr>
              <a:t> und Begegnungszonen auch oberirdisch Platz. </a:t>
            </a:r>
            <a:r>
              <a:rPr lang="de-CH" sz="1200" dirty="0">
                <a:solidFill>
                  <a:schemeClr val="tx1"/>
                </a:solidFill>
              </a:rPr>
              <a:t>Das bedeutet, dass punktuell einzelne Parkplätze wegfallen. Abbau von PP wird zurückhaltend erfolgen. In den Bauplänen ist ersichtlich, ob und wo vereinzelt PP wegfallen. </a:t>
            </a:r>
            <a:r>
              <a:rPr lang="de-CH" sz="12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Dabei wird auch geprüft, welche Ersatzparkplätze wo realisiert werden könnten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dirty="0">
                <a:solidFill>
                  <a:schemeClr val="tx1"/>
                </a:solidFill>
              </a:rPr>
              <a:t>Entwässerung: </a:t>
            </a:r>
            <a:r>
              <a:rPr lang="de-DE" sz="1200" dirty="0">
                <a:solidFill>
                  <a:schemeClr val="tx1"/>
                </a:solidFill>
              </a:rPr>
              <a:t>Bei der Entsiegelung von Flächen ist der Gewässerschutz zu beachten.</a:t>
            </a:r>
          </a:p>
          <a:p>
            <a:pPr algn="l">
              <a:lnSpc>
                <a:spcPts val="1880"/>
              </a:lnSpc>
            </a:pPr>
            <a:r>
              <a:rPr lang="de-CH" sz="1200" u="sng" noProof="0" dirty="0">
                <a:solidFill>
                  <a:schemeClr val="tx1"/>
                </a:solidFill>
              </a:rPr>
              <a:t>Provisorisch asphaltierte Strassen: S</a:t>
            </a:r>
            <a:r>
              <a:rPr lang="de-CH" sz="1200" noProof="0" dirty="0">
                <a:solidFill>
                  <a:schemeClr val="tx1"/>
                </a:solidFill>
              </a:rPr>
              <a:t>trassen, in denen der Fernwärmeausbau abgeschlossen ist und Aufwertungsmassnahmen geplant sind, werden nach Möglichkeit provisorisch asphaltiert.</a:t>
            </a:r>
          </a:p>
          <a:p>
            <a:pPr marL="0" marR="0" lvl="0" indent="0" algn="l" defTabSz="914400" rtl="0" eaLnBrk="1" fontAlgn="auto" latinLnBrk="0" hangingPunct="1">
              <a:lnSpc>
                <a:spcPts val="1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u="sng" noProof="0" dirty="0">
                <a:solidFill>
                  <a:schemeClr val="tx1"/>
                </a:solidFill>
              </a:rPr>
              <a:t>Zwei Bewilligungsverfahren</a:t>
            </a:r>
            <a:r>
              <a:rPr lang="de-CH" sz="1200" noProof="0" dirty="0">
                <a:solidFill>
                  <a:schemeClr val="tx1"/>
                </a:solidFill>
              </a:rPr>
              <a:t>: </a:t>
            </a:r>
            <a:r>
              <a:rPr lang="de-DE" sz="1200" dirty="0">
                <a:solidFill>
                  <a:schemeClr val="tx1"/>
                </a:solidFill>
              </a:rPr>
              <a:t>Für die Sanierung der Werkleitungen und die </a:t>
            </a:r>
            <a:r>
              <a:rPr lang="de-DE" sz="1200" dirty="0" err="1">
                <a:solidFill>
                  <a:schemeClr val="tx1"/>
                </a:solidFill>
              </a:rPr>
              <a:t>Aufwertungsmassnahmen</a:t>
            </a:r>
            <a:r>
              <a:rPr lang="de-DE" sz="1200" dirty="0">
                <a:solidFill>
                  <a:schemeClr val="tx1"/>
                </a:solidFill>
              </a:rPr>
              <a:t> sind zwei unterschiedliche Bewilligungsverfahren nötig. </a:t>
            </a:r>
          </a:p>
          <a:p>
            <a:pPr algn="l">
              <a:lnSpc>
                <a:spcPts val="1880"/>
              </a:lnSpc>
            </a:pPr>
            <a:r>
              <a:rPr lang="de-CH" sz="1200" u="sng" noProof="0" dirty="0"/>
              <a:t>Budget</a:t>
            </a:r>
            <a:r>
              <a:rPr lang="de-CH" sz="1200" noProof="0" dirty="0"/>
              <a:t>: </a:t>
            </a:r>
            <a:r>
              <a:rPr lang="de-DE" sz="1200" dirty="0">
                <a:solidFill>
                  <a:schemeClr val="tx1"/>
                </a:solidFill>
              </a:rPr>
              <a:t>Fixer Kostenrahmen während Planungsprozess, Gewährleistung einer möglichst hohen Qualität sowie Funktionalität, ausgewogene Balance zwischen Kosten, Qualität und Leistung, muss ausreichen für Planung UND Umsetzung</a:t>
            </a:r>
          </a:p>
          <a:p>
            <a:pPr algn="l">
              <a:lnSpc>
                <a:spcPts val="1880"/>
              </a:lnSpc>
            </a:pPr>
            <a:endParaRPr lang="de-CH" sz="120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8156D-0237-4B3A-88D3-A0B508CDD4B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185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2354" y="2512916"/>
            <a:ext cx="9505055" cy="1470025"/>
          </a:xfrm>
        </p:spPr>
        <p:txBody>
          <a:bodyPr>
            <a:normAutofit/>
          </a:bodyPr>
          <a:lstStyle>
            <a:lvl1pPr algn="l">
              <a:lnSpc>
                <a:spcPts val="42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52352" y="4268688"/>
            <a:ext cx="9505056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it-I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429180" y="6343461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>
                <a:latin typeface="Arial"/>
                <a:cs typeface="Arial"/>
              </a:rPr>
              <a:t>|</a:t>
            </a:r>
            <a:endParaRPr lang="de-CH" sz="160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541338" y="965200"/>
            <a:ext cx="942975" cy="341313"/>
          </a:xfrm>
          <a:prstGeom prst="rect">
            <a:avLst/>
          </a:prstGeom>
          <a:solidFill>
            <a:srgbClr val="EB0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10"/>
          <p:cNvSpPr>
            <a:spLocks noChangeArrowheads="1"/>
          </p:cNvSpPr>
          <p:nvPr userDrawn="1"/>
        </p:nvSpPr>
        <p:spPr bwMode="auto">
          <a:xfrm>
            <a:off x="1484313" y="965200"/>
            <a:ext cx="942975" cy="341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3B490E-4668-CBB4-A340-58AEE7488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37104" y="377554"/>
            <a:ext cx="1692076" cy="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63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5422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204864"/>
            <a:ext cx="5384800" cy="392129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204864"/>
            <a:ext cx="5384800" cy="392129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848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204864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52938"/>
            <a:ext cx="5386917" cy="3273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2204864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852938"/>
            <a:ext cx="5389033" cy="327322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8418-11DB-494C-9354-5D43B1C68FD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5589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67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36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2A41B27-D030-1E13-EF39-C3BBEB59F7F0}"/>
              </a:ext>
            </a:extLst>
          </p:cNvPr>
          <p:cNvSpPr/>
          <p:nvPr userDrawn="1"/>
        </p:nvSpPr>
        <p:spPr>
          <a:xfrm>
            <a:off x="8544272" y="188640"/>
            <a:ext cx="2520280" cy="6480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27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132857"/>
            <a:ext cx="6815667" cy="399330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2132857"/>
            <a:ext cx="4011084" cy="3993307"/>
          </a:xfrm>
        </p:spPr>
        <p:txBody>
          <a:bodyPr/>
          <a:lstStyle>
            <a:lvl1pPr marL="0" indent="0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2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/>
            </a:lvl1pPr>
          </a:lstStyle>
          <a:p>
            <a:pPr lvl="0" algn="l"/>
            <a:r>
              <a:rPr lang="de-DE"/>
              <a:t>Titelmasterformat durch Klicken bearbeiten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842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23392" y="2204866"/>
            <a:ext cx="7968885" cy="38884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it-I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2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/>
            </a:lvl1pPr>
          </a:lstStyle>
          <a:p>
            <a:pPr lvl="0" algn="l"/>
            <a:r>
              <a:rPr lang="de-DE"/>
              <a:t>Titelmasterformat durch Klicken bearbeiten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165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2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 algn="l"/>
            <a:r>
              <a:rPr lang="de-DE"/>
              <a:t>Titelmasterformat durch Klicken bearbeiten</a:t>
            </a:r>
            <a:endParaRPr lang="it-I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204864"/>
            <a:ext cx="10972800" cy="3921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496268" y="6356353"/>
            <a:ext cx="19340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4. Mai 2026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8675" y="484290"/>
            <a:ext cx="759956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de-CH" sz="900" b="1" smtClean="0">
                <a:solidFill>
                  <a:srgbClr val="EB0026"/>
                </a:solidFill>
              </a:defRPr>
            </a:lvl1pPr>
          </a:lstStyle>
          <a:p>
            <a:pPr>
              <a:spcBef>
                <a:spcPct val="0"/>
              </a:spcBef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04512" y="6356353"/>
            <a:ext cx="877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4EE6-7D8D-4FCD-843E-ADAC82A34A2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feld 8"/>
          <p:cNvSpPr txBox="1"/>
          <p:nvPr userDrawn="1"/>
        </p:nvSpPr>
        <p:spPr>
          <a:xfrm>
            <a:off x="10429180" y="6343461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>
                <a:latin typeface="Arial"/>
                <a:cs typeface="Arial"/>
              </a:rPr>
              <a:t>|</a:t>
            </a:r>
            <a:endParaRPr lang="de-CH" sz="1600"/>
          </a:p>
        </p:txBody>
      </p:sp>
      <p:pic>
        <p:nvPicPr>
          <p:cNvPr id="11" name="Grafik 10" descr="Ein Bild, das Text, Schrift, weiß, Screenshot enthält.&#10;&#10;Automatisch generierte Beschreibung">
            <a:extLst>
              <a:ext uri="{FF2B5EF4-FFF2-40B4-BE49-F238E27FC236}">
                <a16:creationId xmlns:a16="http://schemas.microsoft.com/office/drawing/2014/main" id="{ED02EFBD-9A63-A175-E4E9-ECF5B862F2B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309" y="369821"/>
            <a:ext cx="1676871" cy="7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5" r:id="rId4"/>
    <p:sldLayoutId id="2147483676" r:id="rId5"/>
    <p:sldLayoutId id="2147483677" r:id="rId6"/>
    <p:sldLayoutId id="2147483680" r:id="rId7"/>
    <p:sldLayoutId id="2147483678" r:id="rId8"/>
    <p:sldLayoutId id="214748367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/>
  <p:txStyles>
    <p:titleStyle>
      <a:lvl1pPr algn="ctr" defTabSz="914400" rtl="0" eaLnBrk="1" latinLnBrk="0" hangingPunct="1">
        <a:lnSpc>
          <a:spcPts val="2900"/>
        </a:lnSpc>
        <a:spcBef>
          <a:spcPct val="0"/>
        </a:spcBef>
        <a:buNone/>
        <a:defRPr lang="it-IT" sz="2400" b="1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6700" indent="-266700" algn="l" defTabSz="914400" rtl="0" eaLnBrk="1" latinLnBrk="0" hangingPunct="1">
        <a:spcBef>
          <a:spcPct val="20000"/>
        </a:spcBef>
        <a:buSzPct val="80000"/>
        <a:buFont typeface="Arial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spcBef>
          <a:spcPct val="20000"/>
        </a:spcBef>
        <a:buSzPct val="80000"/>
        <a:buFont typeface="Symbol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spcBef>
          <a:spcPct val="20000"/>
        </a:spcBef>
        <a:buSzPct val="80000"/>
        <a:buFont typeface="Symbol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spcBef>
          <a:spcPct val="20000"/>
        </a:spcBef>
        <a:buSzPct val="80000"/>
        <a:buFont typeface="Symbol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spcBef>
          <a:spcPct val="20000"/>
        </a:spcBef>
        <a:buSzPct val="80000"/>
        <a:buFont typeface="Symbol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p.bern.ch/stadtplan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ufwertungsmassnahmen.b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663CC-C58D-3F93-E069-EF8CCC229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354" y="2512916"/>
            <a:ext cx="10000230" cy="1470025"/>
          </a:xfrm>
        </p:spPr>
        <p:txBody>
          <a:bodyPr/>
          <a:lstStyle/>
          <a:p>
            <a:r>
              <a:rPr lang="de-CH" noProof="0" dirty="0"/>
              <a:t>Aufwertungsmassnahmen Stadt Bern:</a:t>
            </a:r>
            <a:br>
              <a:rPr lang="de-CH" noProof="0" dirty="0"/>
            </a:br>
            <a:r>
              <a:rPr lang="de-CH" noProof="0" dirty="0"/>
              <a:t>Information Stadtteil VI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947E29-6D83-9C1D-0303-80AD2AE2A1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 dirty="0"/>
              <a:t>04. Mai 2026</a:t>
            </a:r>
          </a:p>
        </p:txBody>
      </p:sp>
    </p:spTree>
    <p:extLst>
      <p:ext uri="{BB962C8B-B14F-4D97-AF65-F5344CB8AC3E}">
        <p14:creationId xmlns:p14="http://schemas.microsoft.com/office/powerpoint/2010/main" val="3754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9E6C8-11C1-6D0A-1A56-723AA6CC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Rahmenbedingungen &amp; Herausforderungen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7E2897-FBDD-A4EF-3B9B-B59B5A15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4. Mai 2026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A4E23-1B56-CC09-D9A2-1A058C1A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10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D99F08-F518-F425-4BC3-985974D31F1B}"/>
              </a:ext>
            </a:extLst>
          </p:cNvPr>
          <p:cNvSpPr txBox="1"/>
          <p:nvPr/>
        </p:nvSpPr>
        <p:spPr>
          <a:xfrm>
            <a:off x="608675" y="1968718"/>
            <a:ext cx="64504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noProof="0" dirty="0"/>
              <a:t>Technische Aspekte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dirty="0"/>
              <a:t>Platzverhältnisse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dirty="0"/>
              <a:t>Situation Parkplätze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noProof="0" dirty="0"/>
              <a:t>Entwässerung</a:t>
            </a:r>
          </a:p>
          <a:p>
            <a:endParaRPr lang="de-CH" noProof="0" dirty="0"/>
          </a:p>
          <a:p>
            <a:r>
              <a:rPr lang="de-CH" b="1" dirty="0"/>
              <a:t>Zeitliche Aspekte (Asynchronität)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dirty="0"/>
              <a:t>Provisorisch asphaltierte Strassen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dirty="0"/>
              <a:t>Zwei Bewilligungsverfahren</a:t>
            </a:r>
          </a:p>
          <a:p>
            <a:endParaRPr lang="de-CH" dirty="0"/>
          </a:p>
          <a:p>
            <a:r>
              <a:rPr lang="de-CH" b="1" dirty="0"/>
              <a:t>Finanzielle Aspekte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dirty="0"/>
              <a:t>Budget (Rahmenkredit)</a:t>
            </a:r>
          </a:p>
          <a:p>
            <a:endParaRPr lang="de-CH" b="1" dirty="0"/>
          </a:p>
          <a:p>
            <a:endParaRPr lang="de-CH" b="1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DDC633-3993-2C15-B4D2-180D3F979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8054"/>
          <a:stretch>
            <a:fillRect/>
          </a:stretch>
        </p:blipFill>
        <p:spPr>
          <a:xfrm>
            <a:off x="5741507" y="2057600"/>
            <a:ext cx="6450493" cy="36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1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02C336-7EC0-AADC-4DD4-9F7E18148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88951-0C0F-222E-636E-DCED08CF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Rahmenbedingungen &amp; Herausforderungen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BCC0E5-5068-B792-A689-B76E3287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4. Mai 2026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9E7686-97D0-DF9E-474F-789117FA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11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4CCFDB-34EC-F6D3-49F4-DCE5618D25C9}"/>
              </a:ext>
            </a:extLst>
          </p:cNvPr>
          <p:cNvSpPr txBox="1"/>
          <p:nvPr/>
        </p:nvSpPr>
        <p:spPr>
          <a:xfrm>
            <a:off x="608676" y="1968718"/>
            <a:ext cx="7273654" cy="5096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noProof="0" dirty="0"/>
              <a:t>Technische Aspekte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sz="1400" b="1" dirty="0"/>
              <a:t>Platzverhältnisse: </a:t>
            </a:r>
            <a:r>
              <a:rPr lang="de-DE" sz="1400" dirty="0"/>
              <a:t>Im Boden befinden sich viele Werkleitungen. Daher ist es schwierig, Standorte für neue Bäume zu finden.  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sz="1400" b="1" dirty="0"/>
              <a:t>Situation Parkplätze: </a:t>
            </a:r>
            <a:r>
              <a:rPr lang="de-CH" sz="1400" dirty="0"/>
              <a:t>Die Umsetzung der Massnahmen erfordert punktuell den Abbau von Parkplätzen. Dieser wird zurückhaltend erfolgen. Die Details werden im Rahmen der Vorprojekte erarbeitet.</a:t>
            </a:r>
          </a:p>
          <a:p>
            <a:pPr marL="285750" indent="-285750">
              <a:lnSpc>
                <a:spcPts val="1880"/>
              </a:lnSpc>
              <a:buFont typeface="Symbol" pitchFamily="2" charset="2"/>
              <a:buChar char="-"/>
            </a:pPr>
            <a:r>
              <a:rPr lang="de-CH" sz="1400" b="1" dirty="0"/>
              <a:t>Entwässerung: </a:t>
            </a:r>
            <a:r>
              <a:rPr lang="de-DE" sz="1400" dirty="0"/>
              <a:t>Bei der Entsiegelung von Flächen ist der Gewässerschutz zu beachten.</a:t>
            </a:r>
          </a:p>
          <a:p>
            <a:endParaRPr lang="de-CH" sz="1400" noProof="0" dirty="0"/>
          </a:p>
          <a:p>
            <a:r>
              <a:rPr lang="de-CH" sz="1400" b="1" dirty="0"/>
              <a:t>Zeitliche Aspekte (Asynchronität)</a:t>
            </a:r>
          </a:p>
          <a:p>
            <a:pPr marL="285750" indent="-285750">
              <a:lnSpc>
                <a:spcPts val="1880"/>
              </a:lnSpc>
              <a:buFont typeface="Symbol" pitchFamily="2" charset="2"/>
              <a:buChar char="-"/>
            </a:pPr>
            <a:r>
              <a:rPr lang="de-CH" sz="1400" b="1" dirty="0"/>
              <a:t>Provisorisch asphaltierte Strassen: </a:t>
            </a:r>
            <a:r>
              <a:rPr lang="de-CH" sz="1400" dirty="0"/>
              <a:t>Strassen, in denen der Fernwärmeausbau abgeschlossen ist und Aufwertungsmassnahmen geplant sind, werden nach Möglichkeit provisorisch asphaltiert.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sz="1400" b="1" dirty="0"/>
              <a:t>Zwei Bewilligungsverfahren: </a:t>
            </a:r>
            <a:r>
              <a:rPr lang="de-DE" sz="1400" dirty="0"/>
              <a:t>Für die Sanierung der Werkleitungen und die </a:t>
            </a:r>
            <a:r>
              <a:rPr lang="de-DE" sz="1400" dirty="0" err="1"/>
              <a:t>Aufwertungsmassnahmen</a:t>
            </a:r>
            <a:r>
              <a:rPr lang="de-DE" sz="1400" dirty="0"/>
              <a:t> sind zwei unterschiedliche Bewilligungsverfahren nötig. </a:t>
            </a:r>
          </a:p>
          <a:p>
            <a:endParaRPr lang="de-CH" sz="1400" dirty="0"/>
          </a:p>
          <a:p>
            <a:r>
              <a:rPr lang="de-CH" sz="1400" b="1" dirty="0"/>
              <a:t>Finanzielle Aspekte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CH" sz="1400" b="1" dirty="0"/>
              <a:t>Budget (Rahmenkredit): </a:t>
            </a:r>
            <a:r>
              <a:rPr lang="de-DE" sz="1400" dirty="0"/>
              <a:t>Der Kostenrahmen ist einzuhalten, eine ausgewogene Balance zwischen Kosten, Qualität und Leistung ist anzustreben (Design-</a:t>
            </a:r>
            <a:r>
              <a:rPr lang="de-DE" sz="1400" dirty="0" err="1"/>
              <a:t>to</a:t>
            </a:r>
            <a:r>
              <a:rPr lang="de-DE" sz="1400" dirty="0"/>
              <a:t>-</a:t>
            </a:r>
            <a:r>
              <a:rPr lang="de-DE" sz="1400" dirty="0" err="1"/>
              <a:t>cost</a:t>
            </a:r>
            <a:r>
              <a:rPr lang="de-DE" sz="1400" dirty="0"/>
              <a:t>).</a:t>
            </a:r>
          </a:p>
          <a:p>
            <a:pPr marL="285750" indent="-285750">
              <a:buFont typeface="Symbol" pitchFamily="2" charset="2"/>
              <a:buChar char="-"/>
            </a:pPr>
            <a:endParaRPr lang="de-CH" sz="1400" dirty="0"/>
          </a:p>
          <a:p>
            <a:endParaRPr lang="de-CH" sz="1400" b="1" dirty="0"/>
          </a:p>
          <a:p>
            <a:endParaRPr lang="de-CH" b="1" noProof="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D428C3-FEDD-219C-1905-54295293743B}"/>
              </a:ext>
            </a:extLst>
          </p:cNvPr>
          <p:cNvSpPr txBox="1"/>
          <p:nvPr/>
        </p:nvSpPr>
        <p:spPr>
          <a:xfrm rot="20223322">
            <a:off x="-172384" y="341999"/>
            <a:ext cx="247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highlight>
                  <a:srgbClr val="FFFF00"/>
                </a:highlight>
              </a:rPr>
              <a:t>Handout</a:t>
            </a:r>
            <a:endParaRPr lang="de-DE" dirty="0">
              <a:highlight>
                <a:srgbClr val="FFFF00"/>
              </a:highlight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830169-7D0D-63B9-E328-A877F9ACB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8054"/>
          <a:stretch>
            <a:fillRect/>
          </a:stretch>
        </p:blipFill>
        <p:spPr>
          <a:xfrm>
            <a:off x="7596975" y="2301531"/>
            <a:ext cx="4595025" cy="25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EB55CE4B-011C-B401-C3BA-BFC7ED9E5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3050100"/>
            <a:ext cx="4998400" cy="2811600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A4E688-8ADC-534E-B570-782EDE3D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Stand Ausbau Fernwärme Stadtteil VI (Projekt EWB)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996AA9-EBA4-CE33-3FDA-CDA2E3B1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12</a:t>
            </a:fld>
            <a:endParaRPr lang="de-CH" noProof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3A601FF-4B80-42BB-DA49-CB0A274DCA81}"/>
              </a:ext>
            </a:extLst>
          </p:cNvPr>
          <p:cNvSpPr txBox="1"/>
          <p:nvPr/>
        </p:nvSpPr>
        <p:spPr>
          <a:xfrm>
            <a:off x="9099845" y="1397437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noProof="0" dirty="0"/>
              <a:t>Mai 2026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995C353-B7A9-20C4-95D6-1699EF60389D}"/>
              </a:ext>
            </a:extLst>
          </p:cNvPr>
          <p:cNvSpPr txBox="1"/>
          <p:nvPr/>
        </p:nvSpPr>
        <p:spPr>
          <a:xfrm>
            <a:off x="608675" y="2340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/>
              <a:t>Bümpliz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3E538D0-E5E9-74F5-48A8-2D8D06C7017B}"/>
              </a:ext>
            </a:extLst>
          </p:cNvPr>
          <p:cNvSpPr txBox="1"/>
          <p:nvPr/>
        </p:nvSpPr>
        <p:spPr>
          <a:xfrm>
            <a:off x="6390000" y="2340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/>
              <a:t>Kleefeld</a:t>
            </a:r>
          </a:p>
        </p:txBody>
      </p:sp>
      <p:pic>
        <p:nvPicPr>
          <p:cNvPr id="8" name="Grafik 7" descr="Ein Bild, das Karte, Text, Diagramm, Atlas enthält.&#10;&#10;Automatisch generierte Beschreibung">
            <a:extLst>
              <a:ext uri="{FF2B5EF4-FFF2-40B4-BE49-F238E27FC236}">
                <a16:creationId xmlns:a16="http://schemas.microsoft.com/office/drawing/2014/main" id="{46E71DB9-C8A6-690E-F485-3D0C26936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3038400"/>
            <a:ext cx="5040000" cy="2835000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8F6D19B5-9A55-5487-AEA8-F6C6B952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6268" y="6356353"/>
            <a:ext cx="1934005" cy="365125"/>
          </a:xfrm>
        </p:spPr>
        <p:txBody>
          <a:bodyPr/>
          <a:lstStyle/>
          <a:p>
            <a:r>
              <a:rPr lang="de-CH" dirty="0"/>
              <a:t>4. Mai 2026</a:t>
            </a:r>
          </a:p>
        </p:txBody>
      </p:sp>
    </p:spTree>
    <p:extLst>
      <p:ext uri="{BB962C8B-B14F-4D97-AF65-F5344CB8AC3E}">
        <p14:creationId xmlns:p14="http://schemas.microsoft.com/office/powerpoint/2010/main" val="35285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29BB-277A-A4A2-0FA6-CF517053B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Karte, Atlas, Diagramm enthält.&#10;&#10;Automatisch generierte Beschreibung">
            <a:extLst>
              <a:ext uri="{FF2B5EF4-FFF2-40B4-BE49-F238E27FC236}">
                <a16:creationId xmlns:a16="http://schemas.microsoft.com/office/drawing/2014/main" id="{F78D5DBC-81C4-D8AC-CA23-9354D2F4B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00" y="2908800"/>
            <a:ext cx="4377600" cy="2462400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71E245-CFD7-8E91-3B3F-6C82E2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13</a:t>
            </a:fld>
            <a:endParaRPr lang="de-CH" noProof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5CAAC9-0C21-E88E-8515-660238078598}"/>
              </a:ext>
            </a:extLst>
          </p:cNvPr>
          <p:cNvSpPr txBox="1"/>
          <p:nvPr/>
        </p:nvSpPr>
        <p:spPr>
          <a:xfrm>
            <a:off x="608675" y="2340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/>
              <a:t>Bümpliz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4EC3E2-6F3F-7F98-C86F-620FF9906D41}"/>
              </a:ext>
            </a:extLst>
          </p:cNvPr>
          <p:cNvSpPr txBox="1"/>
          <p:nvPr/>
        </p:nvSpPr>
        <p:spPr>
          <a:xfrm>
            <a:off x="6390000" y="2340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/>
              <a:t>Kleefeld</a:t>
            </a:r>
          </a:p>
        </p:txBody>
      </p:sp>
      <p:pic>
        <p:nvPicPr>
          <p:cNvPr id="8" name="Grafik 7" descr="Ein Bild, das Karte, Text, Diagramm, Atlas enthält.&#10;&#10;Automatisch generierte Beschreibung">
            <a:extLst>
              <a:ext uri="{FF2B5EF4-FFF2-40B4-BE49-F238E27FC236}">
                <a16:creationId xmlns:a16="http://schemas.microsoft.com/office/drawing/2014/main" id="{A190E50F-F1EF-7B42-813F-04176F634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0" y="2908800"/>
            <a:ext cx="4384000" cy="2466000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85BB7414-EDAF-D7EB-3512-A0DFA4319EE8}"/>
              </a:ext>
            </a:extLst>
          </p:cNvPr>
          <p:cNvSpPr/>
          <p:nvPr/>
        </p:nvSpPr>
        <p:spPr>
          <a:xfrm>
            <a:off x="6515814" y="4528016"/>
            <a:ext cx="5115600" cy="1808066"/>
          </a:xfrm>
          <a:prstGeom prst="roundRect">
            <a:avLst/>
          </a:prstGeom>
          <a:solidFill>
            <a:srgbClr val="FFD260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01B5CC29-4AA0-269D-8A48-D292FC45A4EF}"/>
              </a:ext>
            </a:extLst>
          </p:cNvPr>
          <p:cNvSpPr/>
          <p:nvPr/>
        </p:nvSpPr>
        <p:spPr>
          <a:xfrm>
            <a:off x="688708" y="4509120"/>
            <a:ext cx="5116218" cy="1826962"/>
          </a:xfrm>
          <a:prstGeom prst="roundRect">
            <a:avLst/>
          </a:prstGeom>
          <a:solidFill>
            <a:srgbClr val="FFD260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82EAD82-244A-BAE7-2494-8EDE397E29CE}"/>
              </a:ext>
            </a:extLst>
          </p:cNvPr>
          <p:cNvSpPr txBox="1"/>
          <p:nvPr/>
        </p:nvSpPr>
        <p:spPr>
          <a:xfrm>
            <a:off x="688708" y="4683937"/>
            <a:ext cx="499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b="1" noProof="0" dirty="0" err="1"/>
              <a:t>Stöckacker</a:t>
            </a:r>
            <a:r>
              <a:rPr lang="de-CH" sz="1600" b="1" noProof="0" dirty="0"/>
              <a:t>: </a:t>
            </a:r>
            <a:r>
              <a:rPr lang="de-CH" sz="1600" noProof="0" dirty="0"/>
              <a:t>Abschluss der Arbeiten im Herbst 2026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dirty="0"/>
              <a:t>Weiterführung Transportleitung Richtung Kleefeld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noProof="0" dirty="0"/>
              <a:t>Nächster Schritt: Baustart </a:t>
            </a:r>
            <a:r>
              <a:rPr lang="de-CH" sz="1600" b="1" noProof="0" dirty="0" err="1"/>
              <a:t>Bienzgut</a:t>
            </a:r>
            <a:r>
              <a:rPr lang="de-CH" sz="1600" noProof="0" dirty="0"/>
              <a:t> und </a:t>
            </a:r>
            <a:r>
              <a:rPr lang="de-CH" sz="1600" b="1" noProof="0" dirty="0" err="1"/>
              <a:t>Bümplitz</a:t>
            </a:r>
            <a:r>
              <a:rPr lang="de-CH" sz="1600" b="1" noProof="0" dirty="0"/>
              <a:t> Süd-Ost </a:t>
            </a:r>
            <a:r>
              <a:rPr lang="de-CH" sz="1600" noProof="0" dirty="0"/>
              <a:t>2027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1B81A8C-07FB-BD47-BF2E-517641D4157B}"/>
              </a:ext>
            </a:extLst>
          </p:cNvPr>
          <p:cNvSpPr txBox="1"/>
          <p:nvPr/>
        </p:nvSpPr>
        <p:spPr>
          <a:xfrm>
            <a:off x="6633700" y="4681144"/>
            <a:ext cx="511621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dirty="0"/>
              <a:t>Realisierung Fernwärme-Abschnitte im Teilgebiet </a:t>
            </a:r>
            <a:r>
              <a:rPr lang="de-CH" sz="1600" b="1" dirty="0"/>
              <a:t>Kleefeld-Wangenmatt</a:t>
            </a:r>
            <a:r>
              <a:rPr lang="de-CH" sz="1600" dirty="0"/>
              <a:t> sowie südlicher Teil </a:t>
            </a:r>
            <a:r>
              <a:rPr lang="de-CH" sz="1600" b="1" dirty="0"/>
              <a:t>Weidmatt-</a:t>
            </a:r>
            <a:r>
              <a:rPr lang="de-CH" sz="1600" b="1" dirty="0" err="1"/>
              <a:t>Bodenweid</a:t>
            </a:r>
            <a:endParaRPr lang="de-CH" sz="1600" b="1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noProof="0" dirty="0"/>
              <a:t>Nächster Schritt: Abschluss Bauarbeiten im Teilgebiet </a:t>
            </a:r>
            <a:r>
              <a:rPr lang="de-CH" sz="1600" b="1" noProof="0" dirty="0"/>
              <a:t>Kleefeld-Wangenmatt</a:t>
            </a:r>
            <a:r>
              <a:rPr lang="de-CH" sz="1600" noProof="0" dirty="0"/>
              <a:t> bis Herbst 2026</a:t>
            </a:r>
            <a:endParaRPr lang="de-CH" sz="1600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8F48444-9A41-71C4-09AF-2948B46D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6268" y="6356353"/>
            <a:ext cx="1934005" cy="365125"/>
          </a:xfrm>
        </p:spPr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94B3D957-0459-185C-33C1-41C0AD3D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20080"/>
          </a:xfrm>
        </p:spPr>
        <p:txBody>
          <a:bodyPr/>
          <a:lstStyle/>
          <a:p>
            <a:r>
              <a:rPr lang="de-CH" noProof="0" dirty="0"/>
              <a:t>Stand Ausbau Fernwärme Stadtteil VI (Projekt EWB)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DCF782F-E2D1-BD87-438D-36B3810747E0}"/>
              </a:ext>
            </a:extLst>
          </p:cNvPr>
          <p:cNvSpPr txBox="1"/>
          <p:nvPr/>
        </p:nvSpPr>
        <p:spPr>
          <a:xfrm>
            <a:off x="9099845" y="1397437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noProof="0" dirty="0"/>
              <a:t>Mai 2026</a:t>
            </a:r>
          </a:p>
        </p:txBody>
      </p:sp>
    </p:spTree>
    <p:extLst>
      <p:ext uri="{BB962C8B-B14F-4D97-AF65-F5344CB8AC3E}">
        <p14:creationId xmlns:p14="http://schemas.microsoft.com/office/powerpoint/2010/main" val="2651885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E2A75-2A52-2DA9-57FF-8DFA2BC2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07D240-FD61-0656-3ACF-3C32F0A8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14</a:t>
            </a:fld>
            <a:endParaRPr lang="de-CH" noProof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33BCDBE-DEFF-2BF9-D092-5F5BBBDBF086}"/>
              </a:ext>
            </a:extLst>
          </p:cNvPr>
          <p:cNvSpPr txBox="1"/>
          <p:nvPr/>
        </p:nvSpPr>
        <p:spPr>
          <a:xfrm>
            <a:off x="608675" y="23400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/>
              <a:t>Bethlehem</a:t>
            </a:r>
          </a:p>
        </p:txBody>
      </p:sp>
      <p:pic>
        <p:nvPicPr>
          <p:cNvPr id="11" name="Grafik 10" descr="Ein Bild, das Text, Karte, Schrift, Diagramm enthält.&#10;&#10;Automatisch generierte Beschreibung">
            <a:extLst>
              <a:ext uri="{FF2B5EF4-FFF2-40B4-BE49-F238E27FC236}">
                <a16:creationId xmlns:a16="http://schemas.microsoft.com/office/drawing/2014/main" id="{1547DE12-DCE8-EB4A-4543-5AEA0EB58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958892"/>
            <a:ext cx="5043200" cy="2836800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6D72C952-FEA6-B01E-1852-7214B70088C2}"/>
              </a:ext>
            </a:extLst>
          </p:cNvPr>
          <p:cNvSpPr/>
          <p:nvPr/>
        </p:nvSpPr>
        <p:spPr>
          <a:xfrm>
            <a:off x="6027856" y="2958892"/>
            <a:ext cx="5115600" cy="2836800"/>
          </a:xfrm>
          <a:prstGeom prst="roundRect">
            <a:avLst/>
          </a:prstGeom>
          <a:solidFill>
            <a:srgbClr val="FFD260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77DC33-7AD9-1397-6B06-74CAB64A20EB}"/>
              </a:ext>
            </a:extLst>
          </p:cNvPr>
          <p:cNvSpPr txBox="1"/>
          <p:nvPr/>
        </p:nvSpPr>
        <p:spPr>
          <a:xfrm>
            <a:off x="6089104" y="3244572"/>
            <a:ext cx="51162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b="1" noProof="0" dirty="0"/>
              <a:t>Teilgebiet Fellerstrasse-</a:t>
            </a:r>
            <a:r>
              <a:rPr lang="de-CH" sz="1600" b="1" noProof="0" dirty="0" err="1"/>
              <a:t>Asylweg</a:t>
            </a:r>
            <a:r>
              <a:rPr lang="de-CH" sz="1600" b="1" noProof="0" dirty="0"/>
              <a:t>:      </a:t>
            </a:r>
            <a:r>
              <a:rPr lang="de-CH" sz="1600" noProof="0" dirty="0"/>
              <a:t>Fellerstrasse / Teile Riedbachstrasse: Fernwärme-ausbau </a:t>
            </a:r>
            <a:r>
              <a:rPr lang="de-CH" sz="1600" noProof="0" dirty="0" err="1"/>
              <a:t>abgeschlosse</a:t>
            </a:r>
            <a:r>
              <a:rPr lang="de-CH" sz="1600" dirty="0" err="1"/>
              <a:t>n</a:t>
            </a:r>
            <a:r>
              <a:rPr lang="de-CH" sz="1600" noProof="0" dirty="0"/>
              <a:t> </a:t>
            </a:r>
            <a:r>
              <a:rPr lang="de-CH" sz="1600" dirty="0"/>
              <a:t>Riedbachstrasse / </a:t>
            </a:r>
            <a:r>
              <a:rPr lang="de-CH" sz="1600" dirty="0" err="1"/>
              <a:t>Asylweg</a:t>
            </a:r>
            <a:r>
              <a:rPr lang="de-CH" sz="1600" dirty="0"/>
              <a:t>: Baustart ab Herbst 2026</a:t>
            </a:r>
            <a:endParaRPr lang="de-CH" sz="1600" noProof="0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b="1" dirty="0"/>
              <a:t>Teilgebiet Eymattstrasse-Neuhausweg:    </a:t>
            </a:r>
            <a:r>
              <a:rPr lang="de-CH" sz="1600" dirty="0"/>
              <a:t>Baustart im Januar 2026 erfolgt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sz="1600" b="1" dirty="0"/>
              <a:t>Teilgebiet Tscharnergut:                                </a:t>
            </a:r>
            <a:r>
              <a:rPr lang="de-CH" sz="1600" dirty="0"/>
              <a:t>Baustart im März </a:t>
            </a:r>
            <a:r>
              <a:rPr lang="de-CH" sz="1600" noProof="0" dirty="0"/>
              <a:t>2026 erfolgt</a:t>
            </a:r>
            <a:endParaRPr lang="de-CH" sz="1600" dirty="0"/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6536EEE9-D031-9EC9-8328-656113378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6268" y="6356353"/>
            <a:ext cx="1934005" cy="365125"/>
          </a:xfrm>
        </p:spPr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156969-6F81-FD1E-B85C-61C09033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68760"/>
            <a:ext cx="10959008" cy="720080"/>
          </a:xfrm>
        </p:spPr>
        <p:txBody>
          <a:bodyPr/>
          <a:lstStyle/>
          <a:p>
            <a:r>
              <a:rPr lang="de-CH" noProof="0" dirty="0"/>
              <a:t>Stand Ausbau Fernwärme Stadtteil VI (Projekt EWB)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96A046-AD67-9AB3-0C9D-DC10F241DDD3}"/>
              </a:ext>
            </a:extLst>
          </p:cNvPr>
          <p:cNvSpPr txBox="1"/>
          <p:nvPr/>
        </p:nvSpPr>
        <p:spPr>
          <a:xfrm>
            <a:off x="9099845" y="1397437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noProof="0" dirty="0"/>
              <a:t>Mai 2026</a:t>
            </a:r>
          </a:p>
        </p:txBody>
      </p:sp>
    </p:spTree>
    <p:extLst>
      <p:ext uri="{BB962C8B-B14F-4D97-AF65-F5344CB8AC3E}">
        <p14:creationId xmlns:p14="http://schemas.microsoft.com/office/powerpoint/2010/main" val="31404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CCC60-4092-C29D-0748-E6768329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898C86-52DC-DD0B-D964-600DB675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713" t="2228" r="713" b="872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CDACE98-BD6C-BC13-6A5F-B0BB8DDBEB34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91790EE-7B37-625E-FB5D-704B61E64F61}"/>
              </a:ext>
            </a:extLst>
          </p:cNvPr>
          <p:cNvSpPr txBox="1">
            <a:spLocks/>
          </p:cNvSpPr>
          <p:nvPr/>
        </p:nvSpPr>
        <p:spPr>
          <a:xfrm>
            <a:off x="612000" y="3132000"/>
            <a:ext cx="10958513" cy="719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lang="it-IT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CH" sz="3600" dirty="0"/>
              <a:t>Vorprojekt Bethlehem</a:t>
            </a:r>
          </a:p>
        </p:txBody>
      </p:sp>
    </p:spTree>
    <p:extLst>
      <p:ext uri="{BB962C8B-B14F-4D97-AF65-F5344CB8AC3E}">
        <p14:creationId xmlns:p14="http://schemas.microsoft.com/office/powerpoint/2010/main" val="228214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arte, Diagramm, Text, Plan enthält.&#10;&#10;KI-generierte Inhalte können fehlerhaft sein.">
            <a:extLst>
              <a:ext uri="{FF2B5EF4-FFF2-40B4-BE49-F238E27FC236}">
                <a16:creationId xmlns:a16="http://schemas.microsoft.com/office/drawing/2014/main" id="{89B7D98A-8A45-6C70-E76D-DF38155E4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AD73608-E3A0-EF7C-7401-95B2857881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713" t="2228" r="713" b="8720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8FE6B96-E8D0-BA6C-C232-CD62A0742B13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3632F33-2D3B-9014-167A-C463652AD5F4}"/>
              </a:ext>
            </a:extLst>
          </p:cNvPr>
          <p:cNvSpPr txBox="1">
            <a:spLocks/>
          </p:cNvSpPr>
          <p:nvPr/>
        </p:nvSpPr>
        <p:spPr>
          <a:xfrm>
            <a:off x="612000" y="3132000"/>
            <a:ext cx="10958513" cy="719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lang="it-IT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00000"/>
              </a:lnSpc>
            </a:pPr>
            <a:r>
              <a:rPr lang="de-CH" sz="3600" dirty="0"/>
              <a:t>Vorprojekt Bümpliz inkl. Kleefeld</a:t>
            </a:r>
          </a:p>
        </p:txBody>
      </p:sp>
    </p:spTree>
    <p:extLst>
      <p:ext uri="{BB962C8B-B14F-4D97-AF65-F5344CB8AC3E}">
        <p14:creationId xmlns:p14="http://schemas.microsoft.com/office/powerpoint/2010/main" val="12706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arte, Text, Diagramm, Plan enthält.&#10;&#10;KI-generierte Inhalte können fehlerhaft sein.">
            <a:extLst>
              <a:ext uri="{FF2B5EF4-FFF2-40B4-BE49-F238E27FC236}">
                <a16:creationId xmlns:a16="http://schemas.microsoft.com/office/drawing/2014/main" id="{F692E890-852A-2DCD-303B-A9274FB0B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432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1513-57BF-75C9-D2D2-1A04667AF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FC31B0D-9A2A-8888-07C3-23152EC9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5978"/>
          </a:xfrm>
          <a:prstGeom prst="rect">
            <a:avLst/>
          </a:prstGeom>
        </p:spPr>
      </p:pic>
      <p:sp>
        <p:nvSpPr>
          <p:cNvPr id="7" name="Freihandform 6">
            <a:extLst>
              <a:ext uri="{FF2B5EF4-FFF2-40B4-BE49-F238E27FC236}">
                <a16:creationId xmlns:a16="http://schemas.microsoft.com/office/drawing/2014/main" id="{46E9F0C1-8544-00A9-9CFA-01938B37AE48}"/>
              </a:ext>
            </a:extLst>
          </p:cNvPr>
          <p:cNvSpPr/>
          <p:nvPr/>
        </p:nvSpPr>
        <p:spPr>
          <a:xfrm>
            <a:off x="5657850" y="2527300"/>
            <a:ext cx="908050" cy="635000"/>
          </a:xfrm>
          <a:custGeom>
            <a:avLst/>
            <a:gdLst>
              <a:gd name="csX0" fmla="*/ 69850 w 908050"/>
              <a:gd name="csY0" fmla="*/ 0 h 635000"/>
              <a:gd name="csX1" fmla="*/ 0 w 908050"/>
              <a:gd name="csY1" fmla="*/ 101600 h 635000"/>
              <a:gd name="csX2" fmla="*/ 628650 w 908050"/>
              <a:gd name="csY2" fmla="*/ 495300 h 635000"/>
              <a:gd name="csX3" fmla="*/ 857250 w 908050"/>
              <a:gd name="csY3" fmla="*/ 635000 h 635000"/>
              <a:gd name="csX4" fmla="*/ 908050 w 908050"/>
              <a:gd name="csY4" fmla="*/ 527050 h 635000"/>
              <a:gd name="csX5" fmla="*/ 679450 w 908050"/>
              <a:gd name="csY5" fmla="*/ 412750 h 635000"/>
              <a:gd name="csX6" fmla="*/ 800100 w 908050"/>
              <a:gd name="csY6" fmla="*/ 203200 h 635000"/>
              <a:gd name="csX7" fmla="*/ 692150 w 908050"/>
              <a:gd name="csY7" fmla="*/ 177800 h 635000"/>
              <a:gd name="csX8" fmla="*/ 590550 w 908050"/>
              <a:gd name="csY8" fmla="*/ 361950 h 635000"/>
              <a:gd name="csX9" fmla="*/ 69850 w 908050"/>
              <a:gd name="csY9" fmla="*/ 0 h 635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908050" h="635000">
                <a:moveTo>
                  <a:pt x="69850" y="0"/>
                </a:moveTo>
                <a:lnTo>
                  <a:pt x="0" y="101600"/>
                </a:lnTo>
                <a:lnTo>
                  <a:pt x="628650" y="495300"/>
                </a:lnTo>
                <a:lnTo>
                  <a:pt x="857250" y="635000"/>
                </a:lnTo>
                <a:lnTo>
                  <a:pt x="908050" y="527050"/>
                </a:lnTo>
                <a:lnTo>
                  <a:pt x="679450" y="412750"/>
                </a:lnTo>
                <a:lnTo>
                  <a:pt x="800100" y="203200"/>
                </a:lnTo>
                <a:lnTo>
                  <a:pt x="692150" y="177800"/>
                </a:lnTo>
                <a:lnTo>
                  <a:pt x="590550" y="361950"/>
                </a:lnTo>
                <a:lnTo>
                  <a:pt x="69850" y="0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6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Sanduhr und Kalender">
            <a:extLst>
              <a:ext uri="{FF2B5EF4-FFF2-40B4-BE49-F238E27FC236}">
                <a16:creationId xmlns:a16="http://schemas.microsoft.com/office/drawing/2014/main" id="{0A973C3D-34AF-C277-355B-8884E0B94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/>
          <a:stretch/>
        </p:blipFill>
        <p:spPr>
          <a:xfrm>
            <a:off x="7392144" y="2864501"/>
            <a:ext cx="4799856" cy="3376757"/>
          </a:xfrm>
          <a:prstGeom prst="rect">
            <a:avLst/>
          </a:prstGeom>
          <a:effectLst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0E5AF8-9CB4-665F-2E06-592FA0D93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204864"/>
            <a:ext cx="8942784" cy="39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600" b="1" noProof="0" dirty="0"/>
              <a:t>Programm</a:t>
            </a:r>
          </a:p>
          <a:p>
            <a:pPr marL="0" indent="0">
              <a:buNone/>
            </a:pPr>
            <a:endParaRPr lang="de-CH" sz="3600" b="1" noProof="0" dirty="0"/>
          </a:p>
          <a:p>
            <a:pPr>
              <a:tabLst>
                <a:tab pos="4784725" algn="l"/>
              </a:tabLst>
            </a:pPr>
            <a:r>
              <a:rPr lang="de-CH" noProof="0" dirty="0"/>
              <a:t>Begrüssung	 </a:t>
            </a:r>
          </a:p>
          <a:p>
            <a:pPr>
              <a:tabLst>
                <a:tab pos="4784725" algn="l"/>
              </a:tabLst>
            </a:pPr>
            <a:r>
              <a:rPr lang="de-CH" noProof="0" dirty="0"/>
              <a:t>Rückblick / Aktueller Stand / Ausblick	</a:t>
            </a:r>
          </a:p>
          <a:p>
            <a:pPr>
              <a:tabLst>
                <a:tab pos="4784725" algn="l"/>
              </a:tabLst>
            </a:pPr>
            <a:r>
              <a:rPr lang="de-CH" noProof="0" dirty="0"/>
              <a:t>Präsentation Vorprojekt	</a:t>
            </a:r>
          </a:p>
          <a:p>
            <a:pPr>
              <a:tabLst>
                <a:tab pos="4784725" algn="l"/>
              </a:tabLst>
            </a:pPr>
            <a:r>
              <a:rPr lang="de-CH" noProof="0" dirty="0"/>
              <a:t>Fragen / Diskussion	</a:t>
            </a:r>
          </a:p>
          <a:p>
            <a:pPr>
              <a:tabLst>
                <a:tab pos="4784725" algn="l"/>
              </a:tabLst>
            </a:pPr>
            <a:r>
              <a:rPr lang="de-CH" noProof="0" dirty="0"/>
              <a:t>Kommunikation 	</a:t>
            </a:r>
          </a:p>
          <a:p>
            <a:pPr>
              <a:tabLst>
                <a:tab pos="4784725" algn="l"/>
              </a:tabLst>
            </a:pPr>
            <a:r>
              <a:rPr lang="de-CH" dirty="0"/>
              <a:t>Abschluss</a:t>
            </a:r>
            <a:r>
              <a:rPr lang="de-CH" noProof="0" dirty="0">
                <a:highlight>
                  <a:srgbClr val="FFFF00"/>
                </a:highlight>
              </a:rPr>
              <a:t>	</a:t>
            </a:r>
            <a:endParaRPr lang="de-CH" sz="3600" b="1" noProof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A034F0-F763-B6D7-B590-C872D407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6268" y="6356353"/>
            <a:ext cx="1934005" cy="365125"/>
          </a:xfrm>
        </p:spPr>
        <p:txBody>
          <a:bodyPr anchor="ctr">
            <a:normAutofit/>
          </a:bodyPr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ADFE3C-8CAF-243F-6E81-3E6BA55E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512" y="6356353"/>
            <a:ext cx="8778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124EE6-7D8D-4FCD-843E-ADAC82A34A28}" type="slidenum">
              <a:rPr lang="de-CH" noProof="0" smtClean="0"/>
              <a:pPr>
                <a:spcAft>
                  <a:spcPts val="600"/>
                </a:spcAft>
              </a:pPr>
              <a:t>2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1942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4624EF-0137-07A9-E113-3FB35DABB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239628" cy="68314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31DDE3-52F8-CDF6-5BDE-D416B4AD1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2"/>
            <a:ext cx="5193792" cy="28988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2D52354-5A68-50A6-E9A7-3BC3591EBD2B}"/>
              </a:ext>
            </a:extLst>
          </p:cNvPr>
          <p:cNvSpPr txBox="1"/>
          <p:nvPr/>
        </p:nvSpPr>
        <p:spPr>
          <a:xfrm>
            <a:off x="6824818" y="6272005"/>
            <a:ext cx="2063150" cy="461665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Visualisierung </a:t>
            </a:r>
          </a:p>
          <a:p>
            <a:r>
              <a:rPr lang="de-CH" sz="1200" dirty="0"/>
              <a:t>Teilprojekt Schwabstrasse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093ED9-B4AD-47D0-1885-5CF5D229A543}"/>
              </a:ext>
            </a:extLst>
          </p:cNvPr>
          <p:cNvSpPr txBox="1"/>
          <p:nvPr/>
        </p:nvSpPr>
        <p:spPr>
          <a:xfrm>
            <a:off x="1996215" y="2509945"/>
            <a:ext cx="1222473" cy="276999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200" dirty="0"/>
              <a:t>Stand heute</a:t>
            </a:r>
          </a:p>
        </p:txBody>
      </p:sp>
    </p:spTree>
    <p:extLst>
      <p:ext uri="{BB962C8B-B14F-4D97-AF65-F5344CB8AC3E}">
        <p14:creationId xmlns:p14="http://schemas.microsoft.com/office/powerpoint/2010/main" val="357909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550C4-2AC7-83B2-3747-FECDA1CB4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DCF0F3-F089-0CB8-F287-CB773A66C8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rcRect l="228" t="1500" r="150" b="8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9122012-0418-21E6-E8B7-0A097519C4AB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509DF39-881C-6B67-9913-98A6CCC52539}"/>
              </a:ext>
            </a:extLst>
          </p:cNvPr>
          <p:cNvSpPr txBox="1">
            <a:spLocks/>
          </p:cNvSpPr>
          <p:nvPr/>
        </p:nvSpPr>
        <p:spPr>
          <a:xfrm>
            <a:off x="612000" y="3132000"/>
            <a:ext cx="10958513" cy="719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2900"/>
              </a:lnSpc>
              <a:spcBef>
                <a:spcPct val="0"/>
              </a:spcBef>
              <a:buNone/>
              <a:defRPr lang="it-IT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CH" sz="3600" dirty="0"/>
              <a:t>Präsentation Details Vorprojekte</a:t>
            </a:r>
          </a:p>
        </p:txBody>
      </p:sp>
    </p:spTree>
    <p:extLst>
      <p:ext uri="{BB962C8B-B14F-4D97-AF65-F5344CB8AC3E}">
        <p14:creationId xmlns:p14="http://schemas.microsoft.com/office/powerpoint/2010/main" val="35605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699D-B748-5A6C-3E84-C7CE7501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856DCB-E884-F5EC-2D9A-230C42D62C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rcRect t="4558" r="1201" b="618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FFDCBB4-EFB1-9ECD-CA87-758E3E664DAE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7C1002-EB9A-FACB-D409-7E966899B4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000" y="3132000"/>
            <a:ext cx="10958513" cy="719137"/>
          </a:xfrm>
        </p:spPr>
        <p:txBody>
          <a:bodyPr/>
          <a:lstStyle/>
          <a:p>
            <a:pPr algn="l"/>
            <a:r>
              <a:rPr lang="de-CH" sz="3600" noProof="0"/>
              <a:t>Fragen / Diskussion</a:t>
            </a:r>
          </a:p>
        </p:txBody>
      </p:sp>
    </p:spTree>
    <p:extLst>
      <p:ext uri="{BB962C8B-B14F-4D97-AF65-F5344CB8AC3E}">
        <p14:creationId xmlns:p14="http://schemas.microsoft.com/office/powerpoint/2010/main" val="12974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3CBB-5AD2-D5A9-D1C7-78EA0076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6834C67-8352-DA1D-7D02-BCD317A07C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b="9699"/>
          <a:stretch/>
        </p:blipFill>
        <p:spPr>
          <a:xfrm>
            <a:off x="0" y="0"/>
            <a:ext cx="1219739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304980C-EC58-2E43-D234-02D66F23FE45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76DD94-AF8A-D5B5-0292-F36D04976A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000" y="2880000"/>
            <a:ext cx="10958513" cy="719137"/>
          </a:xfrm>
        </p:spPr>
        <p:txBody>
          <a:bodyPr/>
          <a:lstStyle/>
          <a:p>
            <a:pPr algn="l"/>
            <a:r>
              <a:rPr lang="de-CH" sz="3600" noProof="0" dirty="0"/>
              <a:t>Weiteres Vorgehen &amp; Kommunikation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80FD79-B5E8-73C5-8EA8-225A805A3C51}"/>
              </a:ext>
            </a:extLst>
          </p:cNvPr>
          <p:cNvSpPr txBox="1"/>
          <p:nvPr/>
        </p:nvSpPr>
        <p:spPr>
          <a:xfrm>
            <a:off x="612000" y="35280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Sandra Gysi</a:t>
            </a:r>
            <a:r>
              <a:rPr lang="de-CH" noProof="0" dirty="0"/>
              <a:t>, </a:t>
            </a:r>
            <a:r>
              <a:rPr lang="de-CH" noProof="0" dirty="0" err="1"/>
              <a:t>Infrakom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961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F0B46-0DF1-7B49-F817-B90D723A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Nächste Schritte Stadtteil VI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5CE6D1-7E14-46E2-5F6B-CAA10D3B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E98538-AFBE-6864-24FF-2C77CB10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24</a:t>
            </a:fld>
            <a:endParaRPr lang="de-CH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F7C26D-21D4-F282-BF05-9053C178C0B3}"/>
              </a:ext>
            </a:extLst>
          </p:cNvPr>
          <p:cNvSpPr txBox="1"/>
          <p:nvPr/>
        </p:nvSpPr>
        <p:spPr>
          <a:xfrm>
            <a:off x="608674" y="2586025"/>
            <a:ext cx="788759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noProof="0" dirty="0"/>
              <a:t>Verarbeitung Inputs aus heutigem Anlass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de-CH" noProof="0" dirty="0"/>
              <a:t>Ausarbeitung Bauprojekt 2. Etappe</a:t>
            </a:r>
          </a:p>
        </p:txBody>
      </p:sp>
      <p:pic>
        <p:nvPicPr>
          <p:cNvPr id="7" name="Grafik 6" descr="Nahaufnahme von Stecknadel und Stethoskop, bei Arzttermin angeheftet">
            <a:extLst>
              <a:ext uri="{FF2B5EF4-FFF2-40B4-BE49-F238E27FC236}">
                <a16:creationId xmlns:a16="http://schemas.microsoft.com/office/drawing/2014/main" id="{E61F3F81-39A2-0BA6-2787-D8AF1934C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8" y="2351312"/>
            <a:ext cx="3233064" cy="2155375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6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95C47-0B19-6A6B-5C09-77A21B7E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So bleiben Sie informiert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B57F82-BBE2-82E9-6E59-C08B0235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9885EC-BE90-20BA-5819-D447F520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25</a:t>
            </a:fld>
            <a:endParaRPr lang="de-CH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CC0344-63E8-AB50-9B95-D59A8FB3430E}"/>
              </a:ext>
            </a:extLst>
          </p:cNvPr>
          <p:cNvSpPr txBox="1"/>
          <p:nvPr/>
        </p:nvSpPr>
        <p:spPr>
          <a:xfrm>
            <a:off x="608675" y="2038853"/>
            <a:ext cx="309892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 dirty="0"/>
              <a:t>Website</a:t>
            </a:r>
          </a:p>
          <a:p>
            <a:endParaRPr lang="de-CH" b="1" noProof="0" dirty="0"/>
          </a:p>
          <a:p>
            <a:r>
              <a:rPr lang="de-CH" sz="1100" b="1" noProof="0"/>
              <a:t>ausbau-</a:t>
            </a:r>
            <a:r>
              <a:rPr lang="de-CH" sz="1100" b="1" noProof="0" dirty="0" err="1"/>
              <a:t>fernwaerme.be</a:t>
            </a:r>
            <a:r>
              <a:rPr lang="de-CH" sz="1100" b="1" noProof="0" dirty="0"/>
              <a:t>/strassenaufwertung</a:t>
            </a:r>
            <a:endParaRPr lang="de-CH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05AD65-BD48-662F-19F0-55A9B2DB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98"/>
          <a:stretch/>
        </p:blipFill>
        <p:spPr>
          <a:xfrm>
            <a:off x="667458" y="2979389"/>
            <a:ext cx="3772358" cy="3577726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Ein Bild, das Screenshot, Text, Schrift, Quadrat enthält.&#10;&#10;Automatisch generierte Beschreibung">
            <a:extLst>
              <a:ext uri="{FF2B5EF4-FFF2-40B4-BE49-F238E27FC236}">
                <a16:creationId xmlns:a16="http://schemas.microsoft.com/office/drawing/2014/main" id="{D72DDBA0-D928-DBE7-4ED0-3A44FB413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8"/>
          <a:stretch/>
        </p:blipFill>
        <p:spPr>
          <a:xfrm>
            <a:off x="10303869" y="5422629"/>
            <a:ext cx="1182759" cy="1189401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4D9609-4C84-B417-058F-7AEA541FD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055" y="2854461"/>
            <a:ext cx="3127998" cy="374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4640EC2-3500-B112-8D39-0BF4D465D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632" y="2854461"/>
            <a:ext cx="3127998" cy="374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9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9CB10-8C80-F79E-7A65-ABB4E1B0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Darstellung im Stadtplan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AF68D3-FF77-AEC1-F668-85DF2822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7A32C-E22D-5BC3-C1B1-98D4F665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26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89DCC3-301A-8DD1-4ADF-6717651A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7" y="1931078"/>
            <a:ext cx="6270413" cy="4028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826DA0E-D717-29CF-2BE4-889988A069C6}"/>
              </a:ext>
            </a:extLst>
          </p:cNvPr>
          <p:cNvSpPr/>
          <p:nvPr/>
        </p:nvSpPr>
        <p:spPr>
          <a:xfrm>
            <a:off x="1258856" y="3822529"/>
            <a:ext cx="1694755" cy="19430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1455DB-B30F-B46A-1763-14BC858B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72" t="16906" r="41070" b="7677"/>
          <a:stretch/>
        </p:blipFill>
        <p:spPr>
          <a:xfrm>
            <a:off x="1541478" y="4100545"/>
            <a:ext cx="323544" cy="1564874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B6D755B-1A7B-3EB4-2CE5-DF0CAC1BBB19}"/>
              </a:ext>
            </a:extLst>
          </p:cNvPr>
          <p:cNvSpPr txBox="1"/>
          <p:nvPr/>
        </p:nvSpPr>
        <p:spPr>
          <a:xfrm>
            <a:off x="1335526" y="3840936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noProof="0" dirty="0"/>
              <a:t>Geplant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A70889-3DA4-9164-A7C7-530433CE1D0C}"/>
              </a:ext>
            </a:extLst>
          </p:cNvPr>
          <p:cNvSpPr txBox="1"/>
          <p:nvPr/>
        </p:nvSpPr>
        <p:spPr>
          <a:xfrm>
            <a:off x="2047535" y="3840936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b="1" noProof="0"/>
              <a:t>Realisiert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BBEB9E-373D-F519-67E6-A4CD159B13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959" t="16906" r="6883" b="7677"/>
          <a:stretch/>
        </p:blipFill>
        <p:spPr>
          <a:xfrm>
            <a:off x="2280759" y="4100545"/>
            <a:ext cx="323544" cy="1564874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 descr="Ein Bild, das Text, Screenshot, Schrift, Grafiken enthält.&#10;&#10;Automatisch generierte Beschreibung">
            <a:extLst>
              <a:ext uri="{FF2B5EF4-FFF2-40B4-BE49-F238E27FC236}">
                <a16:creationId xmlns:a16="http://schemas.microsoft.com/office/drawing/2014/main" id="{A26B42A0-8C71-3DF9-7C48-4430985FBE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0"/>
          <a:stretch/>
        </p:blipFill>
        <p:spPr>
          <a:xfrm>
            <a:off x="7297609" y="4587915"/>
            <a:ext cx="1099830" cy="1177666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3D88AB4-BAA8-D71E-A521-5E14681A0A58}"/>
              </a:ext>
            </a:extLst>
          </p:cNvPr>
          <p:cNvSpPr txBox="1"/>
          <p:nvPr/>
        </p:nvSpPr>
        <p:spPr>
          <a:xfrm>
            <a:off x="7240358" y="5765581"/>
            <a:ext cx="3725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u="sng" noProof="0" dirty="0">
                <a:hlinkClick r:id="rId6"/>
              </a:rPr>
              <a:t>map.bern.ch/stadtplan</a:t>
            </a:r>
            <a:endParaRPr lang="de-CH" sz="1100" u="sng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D257C4-F176-C17E-72D8-8E7FA06D9865}"/>
              </a:ext>
            </a:extLst>
          </p:cNvPr>
          <p:cNvSpPr txBox="1"/>
          <p:nvPr/>
        </p:nvSpPr>
        <p:spPr>
          <a:xfrm>
            <a:off x="591538" y="6025190"/>
            <a:ext cx="1899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i="1" dirty="0"/>
              <a:t>Beispiel Obermattstrasse</a:t>
            </a:r>
          </a:p>
        </p:txBody>
      </p:sp>
    </p:spTree>
    <p:extLst>
      <p:ext uri="{BB962C8B-B14F-4D97-AF65-F5344CB8AC3E}">
        <p14:creationId xmlns:p14="http://schemas.microsoft.com/office/powerpoint/2010/main" val="30953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B61B-EDC6-FE2E-0093-D2AC61D5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F5C3B-36F6-FF1F-F2A4-53C8FBA0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So bleiben Sie informiert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40B328-EAA9-52B7-8E5D-F8C286C9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0E8703-46C8-D096-70E5-CB3E23B7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27</a:t>
            </a:fld>
            <a:endParaRPr lang="de-CH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220E1F0-C7F7-C618-1600-A4A82A3048E4}"/>
              </a:ext>
            </a:extLst>
          </p:cNvPr>
          <p:cNvSpPr txBox="1"/>
          <p:nvPr/>
        </p:nvSpPr>
        <p:spPr>
          <a:xfrm>
            <a:off x="608675" y="2038853"/>
            <a:ext cx="333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noProof="0" dirty="0"/>
              <a:t>Information für Anwohnende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D779B0-599F-73C7-BC9A-D9360FA8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04" y="2408185"/>
            <a:ext cx="3474190" cy="424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03E81FE-A89E-D6E4-3F32-7A76C55E7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341" y="2333886"/>
            <a:ext cx="3049927" cy="4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9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18C62A38-33D0-20C1-8C98-F3CBC7BA4560}"/>
              </a:ext>
            </a:extLst>
          </p:cNvPr>
          <p:cNvSpPr/>
          <p:nvPr/>
        </p:nvSpPr>
        <p:spPr>
          <a:xfrm>
            <a:off x="4101651" y="4631175"/>
            <a:ext cx="4248472" cy="720080"/>
          </a:xfrm>
          <a:prstGeom prst="roundRect">
            <a:avLst/>
          </a:prstGeom>
          <a:solidFill>
            <a:srgbClr val="AFE1BE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DE58D9-0193-121C-0ACB-2B5238BF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Wir beantworten gerne Ihre Fragen: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933C9A-816B-6C6D-9FFA-0108A2AA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A72AC5-7A5A-341C-6AFE-F1D0EBFB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28</a:t>
            </a:fld>
            <a:endParaRPr lang="de-CH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5013E8B-BF5D-C8D7-98A9-58D8D453E14F}"/>
              </a:ext>
            </a:extLst>
          </p:cNvPr>
          <p:cNvSpPr txBox="1"/>
          <p:nvPr/>
        </p:nvSpPr>
        <p:spPr>
          <a:xfrm>
            <a:off x="4254973" y="4529550"/>
            <a:ext cx="4269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1"/>
          </a:p>
          <a:p>
            <a:r>
              <a:rPr lang="de-CH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info@aufwertungsmassnahmen.be</a:t>
            </a:r>
            <a:r>
              <a:rPr lang="de-CH" b="1"/>
              <a:t>    </a:t>
            </a:r>
          </a:p>
          <a:p>
            <a:endParaRPr lang="de-DE" b="1"/>
          </a:p>
        </p:txBody>
      </p:sp>
      <p:pic>
        <p:nvPicPr>
          <p:cNvPr id="10" name="Grafik 9" descr="Ein Bild, das Screenshot, Muster, Quadrat, Rechteck enthält.&#10;&#10;Automatisch generierte Beschreibung">
            <a:extLst>
              <a:ext uri="{FF2B5EF4-FFF2-40B4-BE49-F238E27FC236}">
                <a16:creationId xmlns:a16="http://schemas.microsoft.com/office/drawing/2014/main" id="{ACF0E7C6-5563-7836-11FF-90FE205B1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1"/>
          <a:stretch/>
        </p:blipFill>
        <p:spPr>
          <a:xfrm>
            <a:off x="1548000" y="2952000"/>
            <a:ext cx="2401738" cy="2482453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1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B5B642-1A63-4581-5CF2-A107D128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9679" b="9329"/>
          <a:stretch/>
        </p:blipFill>
        <p:spPr>
          <a:xfrm>
            <a:off x="-34609" y="0"/>
            <a:ext cx="1227912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B41DE98-A5F6-5416-9C24-C64B9E96EA1E}"/>
              </a:ext>
            </a:extLst>
          </p:cNvPr>
          <p:cNvSpPr/>
          <p:nvPr/>
        </p:nvSpPr>
        <p:spPr>
          <a:xfrm>
            <a:off x="0" y="2275200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663993-007D-0E7E-C47B-55715604B8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000" y="3132000"/>
            <a:ext cx="10958512" cy="719137"/>
          </a:xfrm>
        </p:spPr>
        <p:txBody>
          <a:bodyPr/>
          <a:lstStyle/>
          <a:p>
            <a:pPr algn="l"/>
            <a:r>
              <a:rPr lang="de-CH" sz="3600" noProof="0"/>
              <a:t>Herzlichen Dank und auf Wiedersehen</a:t>
            </a:r>
          </a:p>
        </p:txBody>
      </p:sp>
    </p:spTree>
    <p:extLst>
      <p:ext uri="{BB962C8B-B14F-4D97-AF65-F5344CB8AC3E}">
        <p14:creationId xmlns:p14="http://schemas.microsoft.com/office/powerpoint/2010/main" val="24497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11EA7CB-D6CB-B690-6FAB-7907CDC322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3680" r="1841" b="16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EB0866C-99C3-1DD1-C80E-08A323CA67D7}"/>
              </a:ext>
            </a:extLst>
          </p:cNvPr>
          <p:cNvSpPr/>
          <p:nvPr/>
        </p:nvSpPr>
        <p:spPr>
          <a:xfrm>
            <a:off x="0" y="2276872"/>
            <a:ext cx="12192000" cy="2232248"/>
          </a:xfrm>
          <a:prstGeom prst="rect">
            <a:avLst/>
          </a:prstGeom>
          <a:solidFill>
            <a:srgbClr val="AFE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9097DC-4513-23F3-D2FE-600FB8E6D3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000" y="2881294"/>
            <a:ext cx="10958513" cy="719138"/>
          </a:xfrm>
        </p:spPr>
        <p:txBody>
          <a:bodyPr/>
          <a:lstStyle/>
          <a:p>
            <a:pPr algn="l"/>
            <a:r>
              <a:rPr lang="de-CH" sz="3600" noProof="0"/>
              <a:t>Rückblick / Aktueller Stand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CC10B3-A15A-4D35-0E0E-99C04278B7A8}"/>
              </a:ext>
            </a:extLst>
          </p:cNvPr>
          <p:cNvSpPr txBox="1"/>
          <p:nvPr/>
        </p:nvSpPr>
        <p:spPr>
          <a:xfrm>
            <a:off x="612000" y="3528000"/>
            <a:ext cx="621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noProof="0" dirty="0"/>
              <a:t>Andreas Rutsch und Silvio Wanzenried, Tiefbau Stadt Bern</a:t>
            </a:r>
          </a:p>
        </p:txBody>
      </p:sp>
    </p:spTree>
    <p:extLst>
      <p:ext uri="{BB962C8B-B14F-4D97-AF65-F5344CB8AC3E}">
        <p14:creationId xmlns:p14="http://schemas.microsoft.com/office/powerpoint/2010/main" val="24467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30824-CB78-0042-6A1A-AE3ADFF7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D65D37F-4B46-10EB-0B29-11D0AAB1BD4A}"/>
              </a:ext>
            </a:extLst>
          </p:cNvPr>
          <p:cNvSpPr/>
          <p:nvPr/>
        </p:nvSpPr>
        <p:spPr>
          <a:xfrm>
            <a:off x="2379133" y="2627474"/>
            <a:ext cx="6264161" cy="3051984"/>
          </a:xfrm>
          <a:custGeom>
            <a:avLst/>
            <a:gdLst>
              <a:gd name="connsiteX0" fmla="*/ 0 w 6264161"/>
              <a:gd name="connsiteY0" fmla="*/ 208859 h 3051984"/>
              <a:gd name="connsiteX1" fmla="*/ 6256867 w 6264161"/>
              <a:gd name="connsiteY1" fmla="*/ 132659 h 3051984"/>
              <a:gd name="connsiteX2" fmla="*/ 1295400 w 6264161"/>
              <a:gd name="connsiteY2" fmla="*/ 1749793 h 3051984"/>
              <a:gd name="connsiteX3" fmla="*/ 3056467 w 6264161"/>
              <a:gd name="connsiteY3" fmla="*/ 2935126 h 3051984"/>
              <a:gd name="connsiteX4" fmla="*/ 3064934 w 6264161"/>
              <a:gd name="connsiteY4" fmla="*/ 2943593 h 305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161" h="3051984">
                <a:moveTo>
                  <a:pt x="0" y="208859"/>
                </a:moveTo>
                <a:cubicBezTo>
                  <a:pt x="3020483" y="42348"/>
                  <a:pt x="6040967" y="-124163"/>
                  <a:pt x="6256867" y="132659"/>
                </a:cubicBezTo>
                <a:cubicBezTo>
                  <a:pt x="6472767" y="389481"/>
                  <a:pt x="1828800" y="1282715"/>
                  <a:pt x="1295400" y="1749793"/>
                </a:cubicBezTo>
                <a:cubicBezTo>
                  <a:pt x="762000" y="2216871"/>
                  <a:pt x="2761545" y="2736159"/>
                  <a:pt x="3056467" y="2935126"/>
                </a:cubicBezTo>
                <a:cubicBezTo>
                  <a:pt x="3351389" y="3134093"/>
                  <a:pt x="3208161" y="3038843"/>
                  <a:pt x="3064934" y="2943593"/>
                </a:cubicBezTo>
              </a:path>
            </a:pathLst>
          </a:custGeom>
          <a:noFill/>
          <a:ln w="50800">
            <a:solidFill>
              <a:srgbClr val="00A53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00A532"/>
              </a:solidFill>
            </a:endParaRP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7589C33F-6E07-51B0-5109-AE227FA1544E}"/>
              </a:ext>
            </a:extLst>
          </p:cNvPr>
          <p:cNvSpPr/>
          <p:nvPr/>
        </p:nvSpPr>
        <p:spPr>
          <a:xfrm>
            <a:off x="4526019" y="4374873"/>
            <a:ext cx="3126169" cy="1991249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D875C-C563-0F2B-F57A-3A8128DD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Projekt Aufwertungsmassnahmen Stadt Bern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F84538-4A09-E0EA-FCFC-A34CF59B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03C5A3-6E24-B52B-8609-2B0B6B15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FE8D6414-F3B2-D3DD-42DC-84C230B09A45}"/>
              </a:ext>
            </a:extLst>
          </p:cNvPr>
          <p:cNvSpPr/>
          <p:nvPr/>
        </p:nvSpPr>
        <p:spPr>
          <a:xfrm>
            <a:off x="827457" y="2193655"/>
            <a:ext cx="2316215" cy="1379361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2C8275-E4C2-C472-E340-9754A2EEA306}"/>
              </a:ext>
            </a:extLst>
          </p:cNvPr>
          <p:cNvSpPr txBox="1"/>
          <p:nvPr/>
        </p:nvSpPr>
        <p:spPr>
          <a:xfrm>
            <a:off x="827457" y="2300521"/>
            <a:ext cx="2219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noProof="0" dirty="0"/>
              <a:t>2020</a:t>
            </a:r>
          </a:p>
          <a:p>
            <a:pPr algn="ctr"/>
            <a:r>
              <a:rPr lang="de-CH" noProof="0" dirty="0"/>
              <a:t>Start Ausbau Fernwärme durch </a:t>
            </a:r>
            <a:r>
              <a:rPr lang="de-CH" noProof="0" dirty="0" err="1"/>
              <a:t>ewb</a:t>
            </a:r>
            <a:endParaRPr lang="de-CH" noProof="0" dirty="0"/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55FA9E92-5003-EF7D-8B15-46BE87CC1374}"/>
              </a:ext>
            </a:extLst>
          </p:cNvPr>
          <p:cNvSpPr/>
          <p:nvPr/>
        </p:nvSpPr>
        <p:spPr>
          <a:xfrm>
            <a:off x="3676268" y="2199463"/>
            <a:ext cx="2883558" cy="1426548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1A7CDF-F96F-755E-916F-2CD1654933FB}"/>
              </a:ext>
            </a:extLst>
          </p:cNvPr>
          <p:cNvSpPr txBox="1"/>
          <p:nvPr/>
        </p:nvSpPr>
        <p:spPr>
          <a:xfrm>
            <a:off x="3821903" y="2174073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noProof="0" dirty="0"/>
              <a:t>2022</a:t>
            </a:r>
            <a:r>
              <a:rPr lang="de-CH" noProof="0" dirty="0"/>
              <a:t> </a:t>
            </a:r>
          </a:p>
          <a:p>
            <a:pPr algn="ctr"/>
            <a:r>
              <a:rPr lang="de-CH" noProof="0" dirty="0"/>
              <a:t>Projekt «Aufwertungs-</a:t>
            </a:r>
            <a:r>
              <a:rPr lang="de-CH" noProof="0" dirty="0" err="1"/>
              <a:t>massnahmen</a:t>
            </a:r>
            <a:r>
              <a:rPr lang="de-CH" noProof="0" dirty="0"/>
              <a:t> im  Strassenraum» </a:t>
            </a:r>
          </a:p>
          <a:p>
            <a:pPr algn="ctr"/>
            <a:r>
              <a:rPr lang="de-CH" noProof="0" dirty="0"/>
              <a:t>Stadt Bern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B4BC740D-F002-9DF5-5BEA-97D635AB9F18}"/>
              </a:ext>
            </a:extLst>
          </p:cNvPr>
          <p:cNvSpPr/>
          <p:nvPr/>
        </p:nvSpPr>
        <p:spPr>
          <a:xfrm>
            <a:off x="7068800" y="2189693"/>
            <a:ext cx="3598447" cy="1426548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7BDA0C-C419-C5E8-ABCE-7395C7140B04}"/>
              </a:ext>
            </a:extLst>
          </p:cNvPr>
          <p:cNvSpPr txBox="1"/>
          <p:nvPr/>
        </p:nvSpPr>
        <p:spPr>
          <a:xfrm>
            <a:off x="7286590" y="2254741"/>
            <a:ext cx="3162866" cy="1200329"/>
          </a:xfrm>
          <a:custGeom>
            <a:avLst/>
            <a:gdLst>
              <a:gd name="connsiteX0" fmla="*/ 0 w 3204796"/>
              <a:gd name="connsiteY0" fmla="*/ 0 h 923330"/>
              <a:gd name="connsiteX1" fmla="*/ 3204796 w 3204796"/>
              <a:gd name="connsiteY1" fmla="*/ 0 h 923330"/>
              <a:gd name="connsiteX2" fmla="*/ 3204796 w 3204796"/>
              <a:gd name="connsiteY2" fmla="*/ 923330 h 923330"/>
              <a:gd name="connsiteX3" fmla="*/ 0 w 3204796"/>
              <a:gd name="connsiteY3" fmla="*/ 923330 h 923330"/>
              <a:gd name="connsiteX4" fmla="*/ 0 w 3204796"/>
              <a:gd name="connsiteY4" fmla="*/ 0 h 923330"/>
              <a:gd name="connsiteX0" fmla="*/ 0 w 3204796"/>
              <a:gd name="connsiteY0" fmla="*/ 0 h 923330"/>
              <a:gd name="connsiteX1" fmla="*/ 3204796 w 3204796"/>
              <a:gd name="connsiteY1" fmla="*/ 0 h 923330"/>
              <a:gd name="connsiteX2" fmla="*/ 2759026 w 3204796"/>
              <a:gd name="connsiteY2" fmla="*/ 740450 h 923330"/>
              <a:gd name="connsiteX3" fmla="*/ 0 w 3204796"/>
              <a:gd name="connsiteY3" fmla="*/ 923330 h 923330"/>
              <a:gd name="connsiteX4" fmla="*/ 0 w 3204796"/>
              <a:gd name="connsiteY4" fmla="*/ 0 h 923330"/>
              <a:gd name="connsiteX0" fmla="*/ 0 w 3204796"/>
              <a:gd name="connsiteY0" fmla="*/ 0 h 1289090"/>
              <a:gd name="connsiteX1" fmla="*/ 3204796 w 3204796"/>
              <a:gd name="connsiteY1" fmla="*/ 0 h 1289090"/>
              <a:gd name="connsiteX2" fmla="*/ 1593166 w 3204796"/>
              <a:gd name="connsiteY2" fmla="*/ 1289090 h 1289090"/>
              <a:gd name="connsiteX3" fmla="*/ 0 w 3204796"/>
              <a:gd name="connsiteY3" fmla="*/ 923330 h 1289090"/>
              <a:gd name="connsiteX4" fmla="*/ 0 w 3204796"/>
              <a:gd name="connsiteY4" fmla="*/ 0 h 12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4796" h="1289090">
                <a:moveTo>
                  <a:pt x="0" y="0"/>
                </a:moveTo>
                <a:lnTo>
                  <a:pt x="3204796" y="0"/>
                </a:lnTo>
                <a:lnTo>
                  <a:pt x="1593166" y="128909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noProof="0" dirty="0"/>
              <a:t>Juni 2023</a:t>
            </a:r>
          </a:p>
          <a:p>
            <a:pPr algn="ctr"/>
            <a:r>
              <a:rPr lang="de-CH" noProof="0" dirty="0"/>
              <a:t>Zustimmung Rahmenkredit von CHF 48 Mio. für Aufwertungsmassnahmen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5E675FC-E02C-E708-EB30-EB2354ECEDE5}"/>
              </a:ext>
            </a:extLst>
          </p:cNvPr>
          <p:cNvSpPr/>
          <p:nvPr/>
        </p:nvSpPr>
        <p:spPr>
          <a:xfrm>
            <a:off x="4532915" y="4356710"/>
            <a:ext cx="3126170" cy="1991249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 l="-1" t="-490" r="1" b="492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4FAC5FA-A72A-47F3-C61A-1F60BF155596}"/>
              </a:ext>
            </a:extLst>
          </p:cNvPr>
          <p:cNvSpPr txBox="1"/>
          <p:nvPr/>
        </p:nvSpPr>
        <p:spPr>
          <a:xfrm>
            <a:off x="4515601" y="4909492"/>
            <a:ext cx="3126169" cy="958596"/>
          </a:xfrm>
          <a:custGeom>
            <a:avLst/>
            <a:gdLst>
              <a:gd name="connsiteX0" fmla="*/ 0 w 3204796"/>
              <a:gd name="connsiteY0" fmla="*/ 0 h 923330"/>
              <a:gd name="connsiteX1" fmla="*/ 3204796 w 3204796"/>
              <a:gd name="connsiteY1" fmla="*/ 0 h 923330"/>
              <a:gd name="connsiteX2" fmla="*/ 3204796 w 3204796"/>
              <a:gd name="connsiteY2" fmla="*/ 923330 h 923330"/>
              <a:gd name="connsiteX3" fmla="*/ 0 w 3204796"/>
              <a:gd name="connsiteY3" fmla="*/ 923330 h 923330"/>
              <a:gd name="connsiteX4" fmla="*/ 0 w 3204796"/>
              <a:gd name="connsiteY4" fmla="*/ 0 h 923330"/>
              <a:gd name="connsiteX0" fmla="*/ 0 w 3204796"/>
              <a:gd name="connsiteY0" fmla="*/ 0 h 923330"/>
              <a:gd name="connsiteX1" fmla="*/ 3204796 w 3204796"/>
              <a:gd name="connsiteY1" fmla="*/ 0 h 923330"/>
              <a:gd name="connsiteX2" fmla="*/ 2759026 w 3204796"/>
              <a:gd name="connsiteY2" fmla="*/ 740450 h 923330"/>
              <a:gd name="connsiteX3" fmla="*/ 0 w 3204796"/>
              <a:gd name="connsiteY3" fmla="*/ 923330 h 923330"/>
              <a:gd name="connsiteX4" fmla="*/ 0 w 3204796"/>
              <a:gd name="connsiteY4" fmla="*/ 0 h 923330"/>
              <a:gd name="connsiteX0" fmla="*/ 0 w 3204796"/>
              <a:gd name="connsiteY0" fmla="*/ 0 h 1289090"/>
              <a:gd name="connsiteX1" fmla="*/ 3204796 w 3204796"/>
              <a:gd name="connsiteY1" fmla="*/ 0 h 1289090"/>
              <a:gd name="connsiteX2" fmla="*/ 1593166 w 3204796"/>
              <a:gd name="connsiteY2" fmla="*/ 1289090 h 1289090"/>
              <a:gd name="connsiteX3" fmla="*/ 0 w 3204796"/>
              <a:gd name="connsiteY3" fmla="*/ 923330 h 1289090"/>
              <a:gd name="connsiteX4" fmla="*/ 0 w 3204796"/>
              <a:gd name="connsiteY4" fmla="*/ 0 h 128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4796" h="1289090">
                <a:moveTo>
                  <a:pt x="0" y="0"/>
                </a:moveTo>
                <a:lnTo>
                  <a:pt x="3204796" y="0"/>
                </a:lnTo>
                <a:lnTo>
                  <a:pt x="1593166" y="128909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2000" b="1" noProof="0" dirty="0"/>
              <a:t>Realisierung in </a:t>
            </a:r>
          </a:p>
          <a:p>
            <a:pPr algn="ctr">
              <a:lnSpc>
                <a:spcPct val="150000"/>
              </a:lnSpc>
            </a:pPr>
            <a:r>
              <a:rPr lang="de-CH" sz="2000" b="1" dirty="0"/>
              <a:t>drei Etappen</a:t>
            </a:r>
            <a:endParaRPr lang="de-CH" sz="2000" noProof="0" dirty="0"/>
          </a:p>
        </p:txBody>
      </p:sp>
    </p:spTree>
    <p:extLst>
      <p:ext uri="{BB962C8B-B14F-4D97-AF65-F5344CB8AC3E}">
        <p14:creationId xmlns:p14="http://schemas.microsoft.com/office/powerpoint/2010/main" val="5225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475ACF-AC5F-5E8A-688E-0DCC502F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5</a:t>
            </a:fld>
            <a:endParaRPr lang="de-CH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B7E54415-A59A-3DB5-301B-280B87BAA57A}"/>
              </a:ext>
            </a:extLst>
          </p:cNvPr>
          <p:cNvSpPr>
            <a:spLocks noChangeAspect="1"/>
          </p:cNvSpPr>
          <p:nvPr/>
        </p:nvSpPr>
        <p:spPr>
          <a:xfrm>
            <a:off x="634026" y="236353"/>
            <a:ext cx="10923948" cy="6120000"/>
          </a:xfrm>
          <a:prstGeom prst="roundRect">
            <a:avLst/>
          </a:prstGeom>
          <a:blipFill dpi="0" rotWithShape="1">
            <a:blip r:embed="rId3"/>
            <a:srcRect/>
            <a:stretch>
              <a:fillRect t="272" b="-69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3552A3-4A37-B00C-D3EB-009300832287}"/>
              </a:ext>
            </a:extLst>
          </p:cNvPr>
          <p:cNvSpPr txBox="1">
            <a:spLocks/>
          </p:cNvSpPr>
          <p:nvPr/>
        </p:nvSpPr>
        <p:spPr>
          <a:xfrm>
            <a:off x="1199760" y="731882"/>
            <a:ext cx="4896240" cy="1984814"/>
          </a:xfrm>
          <a:prstGeom prst="rect">
            <a:avLst/>
          </a:prstGeom>
          <a:solidFill>
            <a:srgbClr val="AFE1B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spcBef>
                <a:spcPct val="20000"/>
              </a:spcBef>
              <a:buSzPct val="80000"/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spcBef>
                <a:spcPct val="20000"/>
              </a:spcBef>
              <a:buSzPct val="80000"/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spcBef>
                <a:spcPct val="20000"/>
              </a:spcBef>
              <a:buSzPct val="80000"/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spcBef>
                <a:spcPct val="20000"/>
              </a:spcBef>
              <a:buSzPct val="80000"/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>
              <a:buFont typeface="Wingdings" pitchFamily="2" charset="2"/>
              <a:buChar char="§"/>
            </a:pPr>
            <a:r>
              <a:rPr lang="de-CH" sz="1800" noProof="0" dirty="0"/>
              <a:t>Verschiedene Phasen: </a:t>
            </a:r>
          </a:p>
          <a:p>
            <a:pPr marL="460375" lvl="1" indent="-184150">
              <a:buFont typeface="Wingdings" pitchFamily="2" charset="2"/>
              <a:buChar char="§"/>
            </a:pPr>
            <a:r>
              <a:rPr lang="de-CH" dirty="0"/>
              <a:t>Machbarkeitsstudie, Vorprojekt</a:t>
            </a:r>
            <a:r>
              <a:rPr lang="de-CH" noProof="0" dirty="0"/>
              <a:t>, Bauprojekt</a:t>
            </a:r>
          </a:p>
          <a:p>
            <a:pPr marL="184150" indent="-184150">
              <a:buFont typeface="Wingdings" pitchFamily="2" charset="2"/>
              <a:buChar char="§"/>
            </a:pPr>
            <a:r>
              <a:rPr lang="de-CH" sz="1800" dirty="0"/>
              <a:t>Aufgeteilt in 12 Planungspakete</a:t>
            </a:r>
          </a:p>
          <a:p>
            <a:pPr marL="184150" indent="-184150">
              <a:buFont typeface="Wingdings" pitchFamily="2" charset="2"/>
              <a:buChar char="§"/>
            </a:pPr>
            <a:r>
              <a:rPr lang="de-CH" sz="1800" noProof="0" dirty="0"/>
              <a:t>Realisierung in drei Etappen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FA1CED9-0079-8399-6790-D52E64235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6268" y="6356353"/>
            <a:ext cx="1934005" cy="365125"/>
          </a:xfrm>
        </p:spPr>
        <p:txBody>
          <a:bodyPr/>
          <a:lstStyle/>
          <a:p>
            <a:r>
              <a:rPr lang="de-CH" noProof="0" dirty="0"/>
              <a:t>4. Mai 2026</a:t>
            </a:r>
          </a:p>
        </p:txBody>
      </p:sp>
    </p:spTree>
    <p:extLst>
      <p:ext uri="{BB962C8B-B14F-4D97-AF65-F5344CB8AC3E}">
        <p14:creationId xmlns:p14="http://schemas.microsoft.com/office/powerpoint/2010/main" val="3836400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437FD62-39C5-8403-845C-90C1E3AC6C0A}"/>
              </a:ext>
            </a:extLst>
          </p:cNvPr>
          <p:cNvSpPr/>
          <p:nvPr/>
        </p:nvSpPr>
        <p:spPr>
          <a:xfrm>
            <a:off x="6535564" y="4293096"/>
            <a:ext cx="5112000" cy="1872000"/>
          </a:xfrm>
          <a:prstGeom prst="roundRect">
            <a:avLst/>
          </a:prstGeom>
          <a:solidFill>
            <a:srgbClr val="AFE1BE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41D34EF-46BE-6984-B726-A8B0C6F95FE5}"/>
              </a:ext>
            </a:extLst>
          </p:cNvPr>
          <p:cNvSpPr/>
          <p:nvPr/>
        </p:nvSpPr>
        <p:spPr>
          <a:xfrm>
            <a:off x="6535564" y="2074096"/>
            <a:ext cx="5112000" cy="1872000"/>
          </a:xfrm>
          <a:prstGeom prst="roundRect">
            <a:avLst/>
          </a:prstGeom>
          <a:solidFill>
            <a:srgbClr val="AFE1BE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C57E699D-B93A-2A0D-8110-C469FF356D1C}"/>
              </a:ext>
            </a:extLst>
          </p:cNvPr>
          <p:cNvSpPr/>
          <p:nvPr/>
        </p:nvSpPr>
        <p:spPr>
          <a:xfrm>
            <a:off x="623392" y="4300436"/>
            <a:ext cx="5112000" cy="1872000"/>
          </a:xfrm>
          <a:prstGeom prst="roundRect">
            <a:avLst/>
          </a:prstGeom>
          <a:solidFill>
            <a:srgbClr val="AFE1BE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34E604EE-1E45-6448-6D2F-B5676A6368FD}"/>
              </a:ext>
            </a:extLst>
          </p:cNvPr>
          <p:cNvSpPr/>
          <p:nvPr/>
        </p:nvSpPr>
        <p:spPr>
          <a:xfrm>
            <a:off x="623392" y="2073600"/>
            <a:ext cx="5112568" cy="1872000"/>
          </a:xfrm>
          <a:prstGeom prst="roundRect">
            <a:avLst/>
          </a:prstGeom>
          <a:solidFill>
            <a:srgbClr val="AFE1BE"/>
          </a:solidFill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7ECA28-2135-79DB-2517-1F548BA3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Aufwertungsmassnahmen in über 50 Strassen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88E60D-D06C-A51F-3B4B-A105C253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BC282A-727C-0C96-8C92-7326B5A6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noProof="0" smtClean="0"/>
              <a:t>6</a:t>
            </a:fld>
            <a:endParaRPr lang="de-CH" noProof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CFADD9-6AB4-CED0-B907-3F3B12BDE9FC}"/>
              </a:ext>
            </a:extLst>
          </p:cNvPr>
          <p:cNvSpPr txBox="1"/>
          <p:nvPr/>
        </p:nvSpPr>
        <p:spPr>
          <a:xfrm>
            <a:off x="2491592" y="2347200"/>
            <a:ext cx="3096295" cy="132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de-CH" sz="2400" b="1" noProof="0"/>
              <a:t>Verbesserung Stadtklima und Aufenthaltsqualität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94D5C8-64B4-C7D4-4DBB-49602846D387}"/>
              </a:ext>
            </a:extLst>
          </p:cNvPr>
          <p:cNvSpPr txBox="1"/>
          <p:nvPr/>
        </p:nvSpPr>
        <p:spPr>
          <a:xfrm>
            <a:off x="2504856" y="4727663"/>
            <a:ext cx="3024286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de-CH" sz="2400" b="1" noProof="0"/>
              <a:t>Optimierung Verkehrssicherheit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0BE4D9-6999-4040-22F6-B63A5AC5D922}"/>
              </a:ext>
            </a:extLst>
          </p:cNvPr>
          <p:cNvSpPr txBox="1"/>
          <p:nvPr/>
        </p:nvSpPr>
        <p:spPr>
          <a:xfrm>
            <a:off x="8314705" y="2346534"/>
            <a:ext cx="3240360" cy="1326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de-CH" sz="2400" b="1" noProof="0"/>
              <a:t>Leisere und umweltfreundlichere Strassen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D3EAE13-A2E2-053C-CDF8-F68EDD416561}"/>
              </a:ext>
            </a:extLst>
          </p:cNvPr>
          <p:cNvSpPr txBox="1"/>
          <p:nvPr/>
        </p:nvSpPr>
        <p:spPr>
          <a:xfrm>
            <a:off x="8312076" y="4726800"/>
            <a:ext cx="3233127" cy="90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lang="de-CH" sz="2400" b="1" noProof="0"/>
              <a:t>Öffentlicher Raum ohne Hindernisse</a:t>
            </a:r>
          </a:p>
        </p:txBody>
      </p:sp>
      <p:pic>
        <p:nvPicPr>
          <p:cNvPr id="18" name="Grafik 17" descr="Ein Bild, das Reihe, Grafiken, Design enthält.&#10;&#10;Automatisch generierte Beschreibung">
            <a:extLst>
              <a:ext uri="{FF2B5EF4-FFF2-40B4-BE49-F238E27FC236}">
                <a16:creationId xmlns:a16="http://schemas.microsoft.com/office/drawing/2014/main" id="{15F958BF-2834-6E58-FAF3-5645713E8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73" y="2060848"/>
            <a:ext cx="1882550" cy="1882550"/>
          </a:xfrm>
          <a:prstGeom prst="rect">
            <a:avLst/>
          </a:prstGeom>
        </p:spPr>
      </p:pic>
      <p:pic>
        <p:nvPicPr>
          <p:cNvPr id="20" name="Grafik 19" descr="Ein Bild, das Logo, Clipart, Grafiken, Design enthält.&#10;&#10;Automatisch generierte Beschreibung">
            <a:extLst>
              <a:ext uri="{FF2B5EF4-FFF2-40B4-BE49-F238E27FC236}">
                <a16:creationId xmlns:a16="http://schemas.microsoft.com/office/drawing/2014/main" id="{B266A5E7-8D75-2CF1-B7C9-5E0E43E98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05" y="4269554"/>
            <a:ext cx="1944000" cy="1944000"/>
          </a:xfrm>
          <a:prstGeom prst="rect">
            <a:avLst/>
          </a:prstGeom>
        </p:spPr>
      </p:pic>
      <p:pic>
        <p:nvPicPr>
          <p:cNvPr id="22" name="Grafik 21" descr="Ein Bild, das Grafiken, Symbol, Grafikdesign, Clipart enthält.&#10;&#10;Automatisch generierte Beschreibung">
            <a:extLst>
              <a:ext uri="{FF2B5EF4-FFF2-40B4-BE49-F238E27FC236}">
                <a16:creationId xmlns:a16="http://schemas.microsoft.com/office/drawing/2014/main" id="{B83F2FB2-AAAC-27F2-24E7-B2A8F0841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4" y="2132856"/>
            <a:ext cx="1944000" cy="1944000"/>
          </a:xfrm>
          <a:prstGeom prst="rect">
            <a:avLst/>
          </a:prstGeom>
        </p:spPr>
      </p:pic>
      <p:pic>
        <p:nvPicPr>
          <p:cNvPr id="24" name="Grafik 23" descr="Ein Bild, das Grafiken, Grafikdesign, Symbol, Schrift enthält.&#10;&#10;Automatisch generierte Beschreibung">
            <a:extLst>
              <a:ext uri="{FF2B5EF4-FFF2-40B4-BE49-F238E27FC236}">
                <a16:creationId xmlns:a16="http://schemas.microsoft.com/office/drawing/2014/main" id="{3145C5DD-14B1-F526-364B-2903D5523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0" y="4365104"/>
            <a:ext cx="1799976" cy="17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2B1D4-64A0-1656-88FE-3B3004205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2D302C8-8F22-2CA2-A4CD-D72A8277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Terminplan Aufwertungsmassnahmen Stadtteil VI</a:t>
            </a:r>
            <a:endParaRPr lang="de-CH" b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46EF27-77D7-0E81-DB75-8D476125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dirty="0"/>
              <a:t>4. Mai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DBD74E-91E3-A602-01D7-D39CEDA9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4EE6-7D8D-4FCD-843E-ADAC82A34A28}" type="slidenum">
              <a:rPr lang="de-CH" smtClean="0"/>
              <a:t>7</a:t>
            </a:fld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136DC1-2DBA-7040-2E43-EF8047360D1A}"/>
              </a:ext>
            </a:extLst>
          </p:cNvPr>
          <p:cNvSpPr txBox="1"/>
          <p:nvPr/>
        </p:nvSpPr>
        <p:spPr>
          <a:xfrm>
            <a:off x="231840" y="2633942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 Etappe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2AB772C-B9D4-04EA-6622-C0401B132EDE}"/>
              </a:ext>
            </a:extLst>
          </p:cNvPr>
          <p:cNvSpPr txBox="1"/>
          <p:nvPr/>
        </p:nvSpPr>
        <p:spPr>
          <a:xfrm>
            <a:off x="231840" y="4150050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2. Etappe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8435C2-AACB-3AC5-93C5-268393A9571B}"/>
              </a:ext>
            </a:extLst>
          </p:cNvPr>
          <p:cNvSpPr txBox="1"/>
          <p:nvPr/>
        </p:nvSpPr>
        <p:spPr>
          <a:xfrm>
            <a:off x="205336" y="5678887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3. Etappe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29ED68BD-9771-A48C-A925-38A5986B3355}"/>
              </a:ext>
            </a:extLst>
          </p:cNvPr>
          <p:cNvSpPr/>
          <p:nvPr/>
        </p:nvSpPr>
        <p:spPr>
          <a:xfrm>
            <a:off x="1496831" y="2354051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Machbar-</a:t>
            </a:r>
            <a:r>
              <a:rPr lang="de-DE" dirty="0" err="1"/>
              <a:t>keitsstudie</a:t>
            </a:r>
            <a:endParaRPr lang="de-DE" dirty="0"/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36E4B955-8CB5-CD92-873D-048AF41A8F30}"/>
              </a:ext>
            </a:extLst>
          </p:cNvPr>
          <p:cNvSpPr/>
          <p:nvPr/>
        </p:nvSpPr>
        <p:spPr>
          <a:xfrm>
            <a:off x="3275673" y="2354052"/>
            <a:ext cx="1630018" cy="1043609"/>
          </a:xfrm>
          <a:prstGeom prst="roundRect">
            <a:avLst/>
          </a:prstGeom>
          <a:solidFill>
            <a:srgbClr val="97D093"/>
          </a:solidFill>
          <a:ln>
            <a:solidFill>
              <a:srgbClr val="97D093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Jan. 2024 Dialoganlass</a:t>
            </a:r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C68F5499-E06B-CBFE-6EDC-9A21ADBA0414}"/>
              </a:ext>
            </a:extLst>
          </p:cNvPr>
          <p:cNvSpPr/>
          <p:nvPr/>
        </p:nvSpPr>
        <p:spPr>
          <a:xfrm>
            <a:off x="5050939" y="2354053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Vorprojekt</a:t>
            </a: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43A2E945-DCF1-B876-02F2-115ABE6832D9}"/>
              </a:ext>
            </a:extLst>
          </p:cNvPr>
          <p:cNvSpPr/>
          <p:nvPr/>
        </p:nvSpPr>
        <p:spPr>
          <a:xfrm>
            <a:off x="6826205" y="2354050"/>
            <a:ext cx="1630018" cy="1043609"/>
          </a:xfrm>
          <a:prstGeom prst="roundRect">
            <a:avLst/>
          </a:prstGeom>
          <a:solidFill>
            <a:srgbClr val="97D093"/>
          </a:solidFill>
          <a:ln>
            <a:solidFill>
              <a:srgbClr val="97D093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Nov. 2024 Dialoganlass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B5D55EDD-0E94-F5A9-6BE0-124474534CDB}"/>
              </a:ext>
            </a:extLst>
          </p:cNvPr>
          <p:cNvSpPr/>
          <p:nvPr/>
        </p:nvSpPr>
        <p:spPr>
          <a:xfrm>
            <a:off x="8608623" y="2354054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Bauprojekte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5DE57294-84D9-111B-E294-1B4849F03798}"/>
              </a:ext>
            </a:extLst>
          </p:cNvPr>
          <p:cNvSpPr/>
          <p:nvPr/>
        </p:nvSpPr>
        <p:spPr>
          <a:xfrm>
            <a:off x="10383889" y="2354055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ab Juni 2026: Realisierung 1. Teilprojekt</a:t>
            </a:r>
            <a:endParaRPr lang="de-DE" sz="1400" dirty="0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38AEAF0F-70BE-C4EF-ED18-A5E0B2B10300}"/>
              </a:ext>
            </a:extLst>
          </p:cNvPr>
          <p:cNvSpPr/>
          <p:nvPr/>
        </p:nvSpPr>
        <p:spPr>
          <a:xfrm>
            <a:off x="231841" y="1988841"/>
            <a:ext cx="11782066" cy="13256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DD960F65-A6AB-A1F4-8038-1E319B22CFDE}"/>
              </a:ext>
            </a:extLst>
          </p:cNvPr>
          <p:cNvSpPr/>
          <p:nvPr/>
        </p:nvSpPr>
        <p:spPr>
          <a:xfrm>
            <a:off x="1496831" y="3882888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Machbar-</a:t>
            </a:r>
            <a:r>
              <a:rPr lang="de-DE" dirty="0" err="1"/>
              <a:t>keitsstudie</a:t>
            </a:r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2FB0B99F-6441-0A74-6A4B-A9D05E883C19}"/>
              </a:ext>
            </a:extLst>
          </p:cNvPr>
          <p:cNvSpPr/>
          <p:nvPr/>
        </p:nvSpPr>
        <p:spPr>
          <a:xfrm>
            <a:off x="3275673" y="3882889"/>
            <a:ext cx="1630018" cy="1043609"/>
          </a:xfrm>
          <a:prstGeom prst="roundRect">
            <a:avLst/>
          </a:prstGeom>
          <a:solidFill>
            <a:srgbClr val="97D093"/>
          </a:solidFill>
          <a:ln>
            <a:solidFill>
              <a:srgbClr val="97D093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Juni 2025</a:t>
            </a:r>
          </a:p>
          <a:p>
            <a:pPr algn="ctr"/>
            <a:r>
              <a:rPr lang="de-DE" dirty="0"/>
              <a:t>Dialoganlass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88738604-A3BC-18CD-DE7F-3E330D0B60F5}"/>
              </a:ext>
            </a:extLst>
          </p:cNvPr>
          <p:cNvSpPr/>
          <p:nvPr/>
        </p:nvSpPr>
        <p:spPr>
          <a:xfrm>
            <a:off x="5050939" y="3882890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Vorprojekt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6C9F2DCB-2467-6E15-FB71-E497558AE0B2}"/>
              </a:ext>
            </a:extLst>
          </p:cNvPr>
          <p:cNvSpPr/>
          <p:nvPr/>
        </p:nvSpPr>
        <p:spPr>
          <a:xfrm>
            <a:off x="6826205" y="3882887"/>
            <a:ext cx="1630018" cy="1043609"/>
          </a:xfrm>
          <a:prstGeom prst="roundRect">
            <a:avLst/>
          </a:prstGeom>
          <a:solidFill>
            <a:srgbClr val="FFD260"/>
          </a:solidFill>
          <a:ln>
            <a:solidFill>
              <a:srgbClr val="FFD26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Mai 2026</a:t>
            </a:r>
          </a:p>
          <a:p>
            <a:pPr algn="ctr"/>
            <a:r>
              <a:rPr lang="de-DE" dirty="0"/>
              <a:t>Dialoganlass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D279EDC-DEEF-EBF6-C6A1-9A4D08145B5A}"/>
              </a:ext>
            </a:extLst>
          </p:cNvPr>
          <p:cNvSpPr/>
          <p:nvPr/>
        </p:nvSpPr>
        <p:spPr>
          <a:xfrm>
            <a:off x="8608623" y="3882891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1BFB4670-296A-1D7D-A0CD-054A7C220A9C}"/>
              </a:ext>
            </a:extLst>
          </p:cNvPr>
          <p:cNvSpPr/>
          <p:nvPr/>
        </p:nvSpPr>
        <p:spPr>
          <a:xfrm>
            <a:off x="10383889" y="3882892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FE06B66E-2824-7665-97A3-EDE693EE49B2}"/>
              </a:ext>
            </a:extLst>
          </p:cNvPr>
          <p:cNvSpPr/>
          <p:nvPr/>
        </p:nvSpPr>
        <p:spPr>
          <a:xfrm>
            <a:off x="1469588" y="5344716"/>
            <a:ext cx="1630018" cy="104360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Machbar-keitsstudie</a:t>
            </a:r>
            <a:endParaRPr lang="de-DE" dirty="0"/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E76A452E-4468-8B7B-A79C-04FE6651AA60}"/>
              </a:ext>
            </a:extLst>
          </p:cNvPr>
          <p:cNvSpPr/>
          <p:nvPr/>
        </p:nvSpPr>
        <p:spPr>
          <a:xfrm>
            <a:off x="3248430" y="5344717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2ECD8B16-54C0-03EE-F398-F29811A3D3AB}"/>
              </a:ext>
            </a:extLst>
          </p:cNvPr>
          <p:cNvSpPr/>
          <p:nvPr/>
        </p:nvSpPr>
        <p:spPr>
          <a:xfrm>
            <a:off x="5023696" y="5344718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5A1B7AF8-7A4C-8A9F-1009-66E73756E40D}"/>
              </a:ext>
            </a:extLst>
          </p:cNvPr>
          <p:cNvSpPr/>
          <p:nvPr/>
        </p:nvSpPr>
        <p:spPr>
          <a:xfrm>
            <a:off x="6798962" y="5344715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4F5E448A-2294-8F2E-9A3A-6AA816FF1B8E}"/>
              </a:ext>
            </a:extLst>
          </p:cNvPr>
          <p:cNvSpPr/>
          <p:nvPr/>
        </p:nvSpPr>
        <p:spPr>
          <a:xfrm>
            <a:off x="8581380" y="5344719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217AC5C4-21F9-F52F-E625-700E1B0BE4F9}"/>
              </a:ext>
            </a:extLst>
          </p:cNvPr>
          <p:cNvSpPr/>
          <p:nvPr/>
        </p:nvSpPr>
        <p:spPr>
          <a:xfrm>
            <a:off x="10356646" y="5344720"/>
            <a:ext cx="1630018" cy="10436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…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2753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F50810B-73A7-E79B-4E2E-EBA001EAF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8054"/>
          <a:stretch>
            <a:fillRect/>
          </a:stretch>
        </p:blipFill>
        <p:spPr>
          <a:xfrm>
            <a:off x="0" y="0"/>
            <a:ext cx="12273063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C3109D-26FF-0097-E36C-7592E1828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9649" cy="29038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366F5AB-AEA3-8787-40EF-B44519E30A55}"/>
              </a:ext>
            </a:extLst>
          </p:cNvPr>
          <p:cNvSpPr txBox="1"/>
          <p:nvPr/>
        </p:nvSpPr>
        <p:spPr>
          <a:xfrm>
            <a:off x="215031" y="5272988"/>
            <a:ext cx="224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Visualisierung </a:t>
            </a:r>
          </a:p>
          <a:p>
            <a:r>
              <a:rPr lang="de-CH" sz="1200" dirty="0">
                <a:solidFill>
                  <a:schemeClr val="bg1"/>
                </a:solidFill>
              </a:rPr>
              <a:t>Teilprojekt Obermattstrasse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40CE4F-10BF-1345-E3E3-A3E08A97BE83}"/>
              </a:ext>
            </a:extLst>
          </p:cNvPr>
          <p:cNvSpPr txBox="1"/>
          <p:nvPr/>
        </p:nvSpPr>
        <p:spPr>
          <a:xfrm>
            <a:off x="1054887" y="2626839"/>
            <a:ext cx="224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Stand heute</a:t>
            </a:r>
          </a:p>
        </p:txBody>
      </p:sp>
    </p:spTree>
    <p:extLst>
      <p:ext uri="{BB962C8B-B14F-4D97-AF65-F5344CB8AC3E}">
        <p14:creationId xmlns:p14="http://schemas.microsoft.com/office/powerpoint/2010/main" val="56833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793F7-5CF6-8956-296D-B3BDA364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D26D0AB-D786-2D0A-6E95-E79C2C2A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5" b="7363"/>
          <a:stretch>
            <a:fillRect/>
          </a:stretch>
        </p:blipFill>
        <p:spPr>
          <a:xfrm>
            <a:off x="-15465" y="0"/>
            <a:ext cx="1222293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F7975B0-3D01-602C-C35F-BD85466C5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1320" cy="319612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313DB97-7D98-FA81-EAE0-8389B8FB0E63}"/>
              </a:ext>
            </a:extLst>
          </p:cNvPr>
          <p:cNvSpPr txBox="1"/>
          <p:nvPr/>
        </p:nvSpPr>
        <p:spPr>
          <a:xfrm>
            <a:off x="6446866" y="6259813"/>
            <a:ext cx="224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Visualisierung </a:t>
            </a:r>
          </a:p>
          <a:p>
            <a:r>
              <a:rPr lang="de-CH" sz="1200" dirty="0">
                <a:solidFill>
                  <a:schemeClr val="bg1"/>
                </a:solidFill>
              </a:rPr>
              <a:t>Teilprojekt Obermattstrasse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BB6E38-8E4F-CB5E-8AB6-9C3415727FCE}"/>
              </a:ext>
            </a:extLst>
          </p:cNvPr>
          <p:cNvSpPr txBox="1"/>
          <p:nvPr/>
        </p:nvSpPr>
        <p:spPr>
          <a:xfrm>
            <a:off x="1010723" y="2823913"/>
            <a:ext cx="224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Stand heute</a:t>
            </a:r>
          </a:p>
        </p:txBody>
      </p:sp>
    </p:spTree>
    <p:extLst>
      <p:ext uri="{BB962C8B-B14F-4D97-AF65-F5344CB8AC3E}">
        <p14:creationId xmlns:p14="http://schemas.microsoft.com/office/powerpoint/2010/main" val="284314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adt Bern">
  <a:themeElements>
    <a:clrScheme name="Stadt Bern">
      <a:dk1>
        <a:srgbClr val="000000"/>
      </a:dk1>
      <a:lt1>
        <a:srgbClr val="FFFFFF"/>
      </a:lt1>
      <a:dk2>
        <a:srgbClr val="87888A"/>
      </a:dk2>
      <a:lt2>
        <a:srgbClr val="FFFFFF"/>
      </a:lt2>
      <a:accent1>
        <a:srgbClr val="D50029"/>
      </a:accent1>
      <a:accent2>
        <a:srgbClr val="87888A"/>
      </a:accent2>
      <a:accent3>
        <a:srgbClr val="A3617F"/>
      </a:accent3>
      <a:accent4>
        <a:srgbClr val="A42E37"/>
      </a:accent4>
      <a:accent5>
        <a:srgbClr val="6C8295"/>
      </a:accent5>
      <a:accent6>
        <a:srgbClr val="B18DBA"/>
      </a:accent6>
      <a:hlink>
        <a:srgbClr val="000000"/>
      </a:hlink>
      <a:folHlink>
        <a:srgbClr val="000000"/>
      </a:folHlink>
    </a:clrScheme>
    <a:fontScheme name="Stadt B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3f9e588-ddfe-4614-be14-b6fcf7d7d91d">
      <UserInfo>
        <DisplayName>Michel Alexandra</DisplayName>
        <AccountId>13499</AccountId>
        <AccountType/>
      </UserInfo>
      <UserInfo>
        <DisplayName>Bruderhofer Nadia</DisplayName>
        <AccountId>80</AccountId>
        <AccountType/>
      </UserInfo>
    </SharedWithUsers>
    <lcf76f155ced4ddcb4097134ff3c332f xmlns="19fb3a66-5fc2-42c7-b800-7f6cc2c60e67">
      <Terms xmlns="http://schemas.microsoft.com/office/infopath/2007/PartnerControls"/>
    </lcf76f155ced4ddcb4097134ff3c332f>
    <TaxCatchAll xmlns="b3f9e588-ddfe-4614-be14-b6fcf7d7d9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035E297AE473459EF1AF8378541EF9" ma:contentTypeVersion="16" ma:contentTypeDescription="Ein neues Dokument erstellen." ma:contentTypeScope="" ma:versionID="1406ffe1d5f1447ef11be87a32eaf827">
  <xsd:schema xmlns:xsd="http://www.w3.org/2001/XMLSchema" xmlns:xs="http://www.w3.org/2001/XMLSchema" xmlns:p="http://schemas.microsoft.com/office/2006/metadata/properties" xmlns:ns2="19fb3a66-5fc2-42c7-b800-7f6cc2c60e67" xmlns:ns3="b3f9e588-ddfe-4614-be14-b6fcf7d7d91d" targetNamespace="http://schemas.microsoft.com/office/2006/metadata/properties" ma:root="true" ma:fieldsID="ab7d94dd7517faff202ed6ec417aaaed" ns2:_="" ns3:_="">
    <xsd:import namespace="19fb3a66-5fc2-42c7-b800-7f6cc2c60e67"/>
    <xsd:import namespace="b3f9e588-ddfe-4614-be14-b6fcf7d7d9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b3a66-5fc2-42c7-b800-7f6cc2c60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e27370ce-56f6-46c2-b390-75d0c07423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9e588-ddfe-4614-be14-b6fcf7d7d91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109996f-4552-49ea-96b9-4dc3ad0e4383}" ma:internalName="TaxCatchAll" ma:showField="CatchAllData" ma:web="b3f9e588-ddfe-4614-be14-b6fcf7d7d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EAA368-7433-402C-B8B8-AB3073A216E3}">
  <ds:schemaRefs>
    <ds:schemaRef ds:uri="b3f9e588-ddfe-4614-be14-b6fcf7d7d91d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9fb3a66-5fc2-42c7-b800-7f6cc2c60e6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38CD65-532C-45B1-BD67-216F59468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fb3a66-5fc2-42c7-b800-7f6cc2c60e67"/>
    <ds:schemaRef ds:uri="b3f9e588-ddfe-4614-be14-b6fcf7d7d9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42BD67-6A47-45C2-8633-A45C49F754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45dfc26-edbc-44f1-bd07-a2e94e5890ce}" enabled="1" method="Standard" siteId="{815d4e96-e3a0-41eb-9183-2fea315f327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1369</Words>
  <Application>Microsoft Office PowerPoint</Application>
  <PresentationFormat>Breitbild</PresentationFormat>
  <Paragraphs>251</Paragraphs>
  <Slides>29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Wingdings</vt:lpstr>
      <vt:lpstr>Stadt Bern</vt:lpstr>
      <vt:lpstr>Aufwertungsmassnahmen Stadt Bern: Information Stadtteil VI</vt:lpstr>
      <vt:lpstr>PowerPoint-Präsentation</vt:lpstr>
      <vt:lpstr>Rückblick / Aktueller Stand</vt:lpstr>
      <vt:lpstr>Projekt Aufwertungsmassnahmen Stadt Bern</vt:lpstr>
      <vt:lpstr>PowerPoint-Präsentation</vt:lpstr>
      <vt:lpstr>Aufwertungsmassnahmen in über 50 Strassen</vt:lpstr>
      <vt:lpstr>Terminplan Aufwertungsmassnahmen Stadtteil VI</vt:lpstr>
      <vt:lpstr>PowerPoint-Präsentation</vt:lpstr>
      <vt:lpstr>PowerPoint-Präsentation</vt:lpstr>
      <vt:lpstr>Rahmenbedingungen &amp; Herausforderungen</vt:lpstr>
      <vt:lpstr>Rahmenbedingungen &amp; Herausforderungen</vt:lpstr>
      <vt:lpstr>Stand Ausbau Fernwärme Stadtteil VI (Projekt EWB)</vt:lpstr>
      <vt:lpstr>Stand Ausbau Fernwärme Stadtteil VI (Projekt EWB)</vt:lpstr>
      <vt:lpstr>Stand Ausbau Fernwärme Stadtteil VI (Projekt EWB)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 / Diskussion</vt:lpstr>
      <vt:lpstr>Weiteres Vorgehen &amp; Kommunikation</vt:lpstr>
      <vt:lpstr>Nächste Schritte Stadtteil VI</vt:lpstr>
      <vt:lpstr>So bleiben Sie informiert</vt:lpstr>
      <vt:lpstr>Darstellung im Stadtplan</vt:lpstr>
      <vt:lpstr>So bleiben Sie informiert</vt:lpstr>
      <vt:lpstr>Wir beantworten gerne Ihre Fragen:</vt:lpstr>
      <vt:lpstr>Herzlichen Dank und auf Wiedersehen</vt:lpstr>
    </vt:vector>
  </TitlesOfParts>
  <Company>Stadtverwaltung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Freiburghaus Romy, GuB INF</dc:creator>
  <cp:lastModifiedBy>Joachim von Siebenthal</cp:lastModifiedBy>
  <cp:revision>7</cp:revision>
  <cp:lastPrinted>2024-11-07T09:20:04Z</cp:lastPrinted>
  <dcterms:created xsi:type="dcterms:W3CDTF">2012-02-21T14:52:58Z</dcterms:created>
  <dcterms:modified xsi:type="dcterms:W3CDTF">2026-05-05T06:03:59Z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0x010100B3035E297AE473459EF1AF8378541EF9</vt:lpwstr>
  </property>
  <property fmtid="{D5CDD505-2E9C-101B-9397-08002B2CF9AE}" pid="3" name="MediaServiceImageTags">
    <vt:lpwstr/>
  </property>
</Properties>
</file>